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825" r:id="rId2"/>
    <p:sldId id="999" r:id="rId3"/>
    <p:sldId id="1337" r:id="rId4"/>
    <p:sldId id="1384" r:id="rId5"/>
    <p:sldId id="1338" r:id="rId6"/>
    <p:sldId id="1339" r:id="rId7"/>
    <p:sldId id="1340" r:id="rId8"/>
    <p:sldId id="1341" r:id="rId9"/>
    <p:sldId id="1342" r:id="rId10"/>
    <p:sldId id="1343" r:id="rId11"/>
    <p:sldId id="1344" r:id="rId12"/>
    <p:sldId id="1380" r:id="rId13"/>
    <p:sldId id="1381" r:id="rId14"/>
    <p:sldId id="1382" r:id="rId15"/>
    <p:sldId id="1385" r:id="rId16"/>
    <p:sldId id="1345" r:id="rId17"/>
    <p:sldId id="1386" r:id="rId18"/>
    <p:sldId id="1346" r:id="rId19"/>
    <p:sldId id="1347" r:id="rId20"/>
    <p:sldId id="1348" r:id="rId21"/>
    <p:sldId id="1349" r:id="rId22"/>
    <p:sldId id="1350" r:id="rId23"/>
    <p:sldId id="1351" r:id="rId24"/>
    <p:sldId id="1352" r:id="rId25"/>
    <p:sldId id="1353" r:id="rId26"/>
    <p:sldId id="1354" r:id="rId27"/>
    <p:sldId id="1355" r:id="rId28"/>
    <p:sldId id="1356" r:id="rId29"/>
    <p:sldId id="1357" r:id="rId30"/>
    <p:sldId id="1358" r:id="rId31"/>
    <p:sldId id="1359" r:id="rId32"/>
    <p:sldId id="1360" r:id="rId33"/>
    <p:sldId id="1361" r:id="rId34"/>
    <p:sldId id="1362" r:id="rId35"/>
    <p:sldId id="1363" r:id="rId36"/>
    <p:sldId id="1364" r:id="rId37"/>
    <p:sldId id="1365" r:id="rId38"/>
    <p:sldId id="1366" r:id="rId39"/>
    <p:sldId id="1367" r:id="rId40"/>
    <p:sldId id="1368" r:id="rId41"/>
    <p:sldId id="1369" r:id="rId42"/>
    <p:sldId id="1370" r:id="rId43"/>
    <p:sldId id="1371" r:id="rId44"/>
    <p:sldId id="1372" r:id="rId45"/>
    <p:sldId id="1373" r:id="rId46"/>
    <p:sldId id="1374" r:id="rId47"/>
    <p:sldId id="1375" r:id="rId48"/>
    <p:sldId id="1376" r:id="rId49"/>
    <p:sldId id="1377" r:id="rId50"/>
    <p:sldId id="1378" r:id="rId51"/>
    <p:sldId id="1379" r:id="rId52"/>
    <p:sldId id="1383" r:id="rId5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3B90C"/>
    <a:srgbClr val="02740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84" autoAdjust="0"/>
    <p:restoredTop sz="94624" autoAdjust="0"/>
  </p:normalViewPr>
  <p:slideViewPr>
    <p:cSldViewPr>
      <p:cViewPr>
        <p:scale>
          <a:sx n="71" d="100"/>
          <a:sy n="71" d="100"/>
        </p:scale>
        <p:origin x="-540" y="-756"/>
      </p:cViewPr>
      <p:guideLst>
        <p:guide orient="horz" pos="2160"/>
        <p:guide pos="2880"/>
      </p:guideLst>
    </p:cSldViewPr>
  </p:slideViewPr>
  <p:outlineViewPr>
    <p:cViewPr>
      <p:scale>
        <a:sx n="33" d="100"/>
        <a:sy n="33" d="100"/>
      </p:scale>
      <p:origin x="0" y="2260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BE9A2BD-4286-4809-9F27-7A68D66BAD1B}" type="datetimeFigureOut">
              <a:rPr lang="en-ZA"/>
              <a:pPr>
                <a:defRPr/>
              </a:pPr>
              <a:t>2014/08/30</a:t>
            </a:fld>
            <a:endParaRPr lang="en-Z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Z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D904ED-2051-4F86-9D42-4C5A704E37C9}" type="slidenum">
              <a:rPr lang="en-ZA"/>
              <a:pPr>
                <a:defRPr/>
              </a:pPr>
              <a:t>‹#›</a:t>
            </a:fld>
            <a:endParaRPr lang="en-ZA"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0D2E1F2-39F8-4D26-9105-1061E30C5BFE}" type="slidenum">
              <a:rPr lang="en-US" smtClean="0"/>
              <a:pPr fontAlgn="base">
                <a:spcBef>
                  <a:spcPct val="0"/>
                </a:spcBef>
                <a:spcAft>
                  <a:spcPct val="0"/>
                </a:spcAft>
                <a:defRPr/>
              </a:pPr>
              <a:t>1</a:t>
            </a:fld>
            <a:endParaRPr lang="en-US" dirty="0" smtClean="0"/>
          </a:p>
        </p:txBody>
      </p:sp>
      <p:sp>
        <p:nvSpPr>
          <p:cNvPr id="46083" name="Text Box 1"/>
          <p:cNvSpPr txBox="1">
            <a:spLocks noChangeArrowheads="1"/>
          </p:cNvSpPr>
          <p:nvPr/>
        </p:nvSpPr>
        <p:spPr bwMode="auto">
          <a:xfrm>
            <a:off x="1143001" y="685800"/>
            <a:ext cx="4572000" cy="3429000"/>
          </a:xfrm>
          <a:prstGeom prst="rect">
            <a:avLst/>
          </a:prstGeom>
          <a:solidFill>
            <a:srgbClr val="FFFFFF"/>
          </a:solidFill>
          <a:ln w="9525">
            <a:solidFill>
              <a:srgbClr val="000000"/>
            </a:solidFill>
            <a:miter lim="800000"/>
            <a:headEnd/>
            <a:tailEnd/>
          </a:ln>
        </p:spPr>
        <p:txBody>
          <a:bodyPr wrap="none" lIns="91431" tIns="45716" rIns="91431" bIns="45716" anchor="ctr"/>
          <a:lstStyle/>
          <a:p>
            <a:endParaRPr lang="en-ZA" dirty="0">
              <a:latin typeface="Calibri" pitchFamily="34" charset="0"/>
            </a:endParaRPr>
          </a:p>
        </p:txBody>
      </p:sp>
      <p:sp>
        <p:nvSpPr>
          <p:cNvPr id="46084" name="Rectangle 2"/>
          <p:cNvSpPr>
            <a:spLocks noGrp="1" noChangeArrowheads="1"/>
          </p:cNvSpPr>
          <p:nvPr>
            <p:ph type="body"/>
          </p:nvPr>
        </p:nvSpPr>
        <p:spPr bwMode="auto">
          <a:xfrm>
            <a:off x="685801" y="4343400"/>
            <a:ext cx="5483225" cy="4205288"/>
          </a:xfrm>
          <a:noFill/>
        </p:spPr>
        <p:txBody>
          <a:bodyPr wrap="none" numCol="1" anchor="ctr" anchorCtr="0" compatLnSpc="1">
            <a:prstTxWarp prst="textNoShape">
              <a:avLst/>
            </a:prstTxWarp>
          </a:bodyPr>
          <a:lstStyle/>
          <a:p>
            <a:pPr eaLnBrk="1" hangingPunct="1">
              <a:spcBef>
                <a:spcPct val="0"/>
              </a:spcBef>
            </a:pPr>
            <a:endParaRPr lang="en-Z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dirty="0"/>
          </a:p>
        </p:txBody>
      </p:sp>
      <p:sp>
        <p:nvSpPr>
          <p:cNvPr id="4" name="Slide Number Placeholder 3"/>
          <p:cNvSpPr>
            <a:spLocks noGrp="1"/>
          </p:cNvSpPr>
          <p:nvPr>
            <p:ph type="sldNum" sz="quarter" idx="10"/>
          </p:nvPr>
        </p:nvSpPr>
        <p:spPr/>
        <p:txBody>
          <a:bodyPr/>
          <a:lstStyle/>
          <a:p>
            <a:pPr>
              <a:defRPr/>
            </a:pPr>
            <a:fld id="{40D904ED-2051-4F86-9D42-4C5A704E37C9}" type="slidenum">
              <a:rPr lang="en-ZA" smtClean="0"/>
              <a:pPr>
                <a:defRPr/>
              </a:pPr>
              <a:t>32</a:t>
            </a:fld>
            <a:endParaRPr lang="en-ZA"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3568" y="0"/>
            <a:ext cx="7772400" cy="1470025"/>
          </a:xfrm>
        </p:spPr>
        <p:txBody>
          <a:bodyPr>
            <a:noAutofit/>
          </a:bodyPr>
          <a:lstStyle>
            <a:lvl1pPr>
              <a:defRPr sz="4800"/>
            </a:lvl1pPr>
          </a:lstStyle>
          <a:p>
            <a:r>
              <a:rPr lang="en-US" dirty="0" smtClean="0"/>
              <a:t>CLICK TO EDIT MASTER TITLE STYLE</a:t>
            </a:r>
            <a:endParaRPr lang="en-Z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accent4">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57FE7B4-5ECE-4941-A25E-1C41B54B892F}" type="slidenum">
              <a:rPr lang="en-ZA"/>
              <a:pPr>
                <a:defRPr/>
              </a:pPr>
              <a:t>‹#›</a:t>
            </a:fld>
            <a:endParaRPr lang="en-ZA" dirty="0"/>
          </a:p>
        </p:txBody>
      </p:sp>
      <p:pic>
        <p:nvPicPr>
          <p:cNvPr id="8" name="Picture 7"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4">
                    <a:lumMod val="50000"/>
                  </a:schemeClr>
                </a:solidFill>
              </a:defRPr>
            </a:lvl1pPr>
          </a:lstStyle>
          <a:p>
            <a:r>
              <a:rPr lang="en-US" dirty="0" smtClean="0"/>
              <a:t>Click to edit Master title style</a:t>
            </a:r>
            <a:endParaRPr lang="en-ZA" dirty="0"/>
          </a:p>
        </p:txBody>
      </p:sp>
      <p:sp>
        <p:nvSpPr>
          <p:cNvPr id="3" name="Content Placeholder 2"/>
          <p:cNvSpPr>
            <a:spLocks noGrp="1"/>
          </p:cNvSpPr>
          <p:nvPr>
            <p:ph idx="1"/>
          </p:nvPr>
        </p:nvSpPr>
        <p:spPr>
          <a:xfrm>
            <a:off x="457200" y="1600200"/>
            <a:ext cx="8229600" cy="5257800"/>
          </a:xfrm>
        </p:spPr>
        <p:txBody>
          <a:bodyPr>
            <a:normAutofit/>
          </a:bodyPr>
          <a:lstStyle>
            <a:lvl1pPr>
              <a:buNone/>
              <a:defRPr sz="2200" b="0" cap="none" spc="0">
                <a:ln w="1905"/>
                <a:solidFill>
                  <a:schemeClr val="accent4">
                    <a:lumMod val="50000"/>
                  </a:schemeClr>
                </a:solidFill>
                <a:effectLst>
                  <a:innerShdw blurRad="69850" dist="43180" dir="5400000">
                    <a:srgbClr val="000000">
                      <a:alpha val="65000"/>
                    </a:srgbClr>
                  </a:innerShdw>
                </a:effectLst>
              </a:defRPr>
            </a:lvl1pPr>
            <a:lvl2pPr>
              <a:buNone/>
              <a:defRPr sz="2200" b="0" cap="none" spc="0">
                <a:ln w="1905"/>
                <a:solidFill>
                  <a:schemeClr val="accent4">
                    <a:lumMod val="50000"/>
                  </a:schemeClr>
                </a:solidFill>
                <a:effectLst>
                  <a:innerShdw blurRad="69850" dist="43180" dir="5400000">
                    <a:srgbClr val="000000">
                      <a:alpha val="65000"/>
                    </a:srgbClr>
                  </a:innerShdw>
                </a:effectLst>
              </a:defRPr>
            </a:lvl2pPr>
            <a:lvl3pPr>
              <a:buNone/>
              <a:defRPr sz="2200" b="0" cap="none" spc="0">
                <a:ln w="1905"/>
                <a:solidFill>
                  <a:schemeClr val="accent4">
                    <a:lumMod val="50000"/>
                  </a:schemeClr>
                </a:solidFill>
                <a:effectLst>
                  <a:innerShdw blurRad="69850" dist="43180" dir="5400000">
                    <a:srgbClr val="000000">
                      <a:alpha val="65000"/>
                    </a:srgbClr>
                  </a:innerShdw>
                </a:effectLst>
              </a:defRPr>
            </a:lvl3pPr>
            <a:lvl4pPr>
              <a:buNone/>
              <a:defRPr sz="2200" b="0" cap="none" spc="0">
                <a:ln w="1905"/>
                <a:solidFill>
                  <a:schemeClr val="accent4">
                    <a:lumMod val="50000"/>
                  </a:schemeClr>
                </a:solidFill>
                <a:effectLst>
                  <a:innerShdw blurRad="69850" dist="43180" dir="5400000">
                    <a:srgbClr val="000000">
                      <a:alpha val="65000"/>
                    </a:srgbClr>
                  </a:innerShdw>
                </a:effectLst>
              </a:defRPr>
            </a:lvl4pPr>
            <a:lvl5pPr>
              <a:buNone/>
              <a:defRPr sz="2200" b="0" cap="none" spc="0">
                <a:ln w="1905"/>
                <a:solidFill>
                  <a:schemeClr val="accent4">
                    <a:lumMod val="50000"/>
                  </a:schemeClr>
                </a:solidFill>
                <a:effectLst>
                  <a:innerShdw blurRad="69850" dist="43180" dir="5400000">
                    <a:srgbClr val="000000">
                      <a:alpha val="65000"/>
                    </a:srgbClr>
                  </a:inn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15B7D16-8FAD-4D2D-B977-107333E7495D}"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EDC6A61B-BE74-4F9D-A512-535F7656D147}" type="slidenum">
              <a:rPr lang="en-ZA"/>
              <a:pPr>
                <a:defRPr/>
              </a:pPr>
              <a:t>‹#›</a:t>
            </a:fld>
            <a:endParaRPr lang="en-Z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F8A273C6-BAE1-4514-94C2-FC9BDD7B8429}" type="slidenum">
              <a:rPr lang="en-ZA"/>
              <a:pPr>
                <a:defRPr/>
              </a:pPr>
              <a:t>‹#›</a:t>
            </a:fld>
            <a:endParaRPr lang="en-Z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3"/>
          <p:cNvSpPr>
            <a:spLocks noGrp="1"/>
          </p:cNvSpPr>
          <p:nvPr>
            <p:ph type="dt" sz="half" idx="10"/>
          </p:nvPr>
        </p:nvSpPr>
        <p:spPr/>
        <p:txBody>
          <a:bodyPr/>
          <a:lstStyle>
            <a:lvl1pPr>
              <a:defRPr/>
            </a:lvl1pPr>
          </a:lstStyle>
          <a:p>
            <a:pPr>
              <a:defRPr/>
            </a:pPr>
            <a:endParaRPr lang="en-ZA" dirty="0"/>
          </a:p>
        </p:txBody>
      </p:sp>
      <p:sp>
        <p:nvSpPr>
          <p:cNvPr id="8" name="Footer Placeholder 4"/>
          <p:cNvSpPr>
            <a:spLocks noGrp="1"/>
          </p:cNvSpPr>
          <p:nvPr>
            <p:ph type="ftr" sz="quarter" idx="11"/>
          </p:nvPr>
        </p:nvSpPr>
        <p:spPr/>
        <p:txBody>
          <a:bodyPr/>
          <a:lstStyle>
            <a:lvl1pPr>
              <a:defRPr/>
            </a:lvl1pPr>
          </a:lstStyle>
          <a:p>
            <a:pPr>
              <a:defRPr/>
            </a:pPr>
            <a:endParaRPr lang="en-ZA" dirty="0"/>
          </a:p>
        </p:txBody>
      </p:sp>
      <p:sp>
        <p:nvSpPr>
          <p:cNvPr id="9" name="Slide Number Placeholder 5"/>
          <p:cNvSpPr>
            <a:spLocks noGrp="1"/>
          </p:cNvSpPr>
          <p:nvPr>
            <p:ph type="sldNum" sz="quarter" idx="12"/>
          </p:nvPr>
        </p:nvSpPr>
        <p:spPr/>
        <p:txBody>
          <a:bodyPr/>
          <a:lstStyle>
            <a:lvl1pPr>
              <a:defRPr/>
            </a:lvl1pPr>
          </a:lstStyle>
          <a:p>
            <a:pPr>
              <a:defRPr/>
            </a:pPr>
            <a:fld id="{DD545F93-246A-4563-ABE3-4D7CC6E501BC}" type="slidenum">
              <a:rPr lang="en-ZA"/>
              <a:pPr>
                <a:defRPr/>
              </a:pPr>
              <a:t>‹#›</a:t>
            </a:fld>
            <a:endParaRPr lang="en-Z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effectLst/>
        </p:spPr>
        <p:txBody>
          <a:bodyPr/>
          <a:lstStyle>
            <a:lvl1pPr>
              <a:defRPr>
                <a:effectLst/>
              </a:defRPr>
            </a:lvl1pPr>
          </a:lstStyle>
          <a:p>
            <a:r>
              <a:rPr lang="en-US" dirty="0" smtClean="0"/>
              <a:t>Click to edit Master title style</a:t>
            </a:r>
            <a:endParaRPr lang="en-ZA" dirty="0"/>
          </a:p>
        </p:txBody>
      </p:sp>
      <p:sp>
        <p:nvSpPr>
          <p:cNvPr id="3" name="Date Placeholder 3"/>
          <p:cNvSpPr>
            <a:spLocks noGrp="1"/>
          </p:cNvSpPr>
          <p:nvPr>
            <p:ph type="dt" sz="half" idx="10"/>
          </p:nvPr>
        </p:nvSpPr>
        <p:spPr/>
        <p:txBody>
          <a:bodyPr/>
          <a:lstStyle>
            <a:lvl1pPr>
              <a:defRPr/>
            </a:lvl1pPr>
          </a:lstStyle>
          <a:p>
            <a:pPr>
              <a:defRPr/>
            </a:pPr>
            <a:endParaRPr lang="en-ZA" dirty="0"/>
          </a:p>
        </p:txBody>
      </p:sp>
      <p:sp>
        <p:nvSpPr>
          <p:cNvPr id="4" name="Footer Placeholder 4"/>
          <p:cNvSpPr>
            <a:spLocks noGrp="1"/>
          </p:cNvSpPr>
          <p:nvPr>
            <p:ph type="ftr" sz="quarter" idx="11"/>
          </p:nvPr>
        </p:nvSpPr>
        <p:spPr/>
        <p:txBody>
          <a:bodyPr/>
          <a:lstStyle>
            <a:lvl1pPr>
              <a:defRPr/>
            </a:lvl1pPr>
          </a:lstStyle>
          <a:p>
            <a:pPr>
              <a:defRPr/>
            </a:pPr>
            <a:endParaRPr lang="en-ZA" dirty="0"/>
          </a:p>
        </p:txBody>
      </p:sp>
      <p:sp>
        <p:nvSpPr>
          <p:cNvPr id="5" name="Slide Number Placeholder 5"/>
          <p:cNvSpPr>
            <a:spLocks noGrp="1"/>
          </p:cNvSpPr>
          <p:nvPr>
            <p:ph type="sldNum" sz="quarter" idx="12"/>
          </p:nvPr>
        </p:nvSpPr>
        <p:spPr/>
        <p:txBody>
          <a:bodyPr/>
          <a:lstStyle>
            <a:lvl1pPr>
              <a:defRPr/>
            </a:lvl1pPr>
          </a:lstStyle>
          <a:p>
            <a:pPr>
              <a:defRPr/>
            </a:pPr>
            <a:fld id="{EDAFA3F2-621D-4625-A77F-F7300D5B5CF8}" type="slidenum">
              <a:rPr lang="en-ZA"/>
              <a:pPr>
                <a:defRPr/>
              </a:pPr>
              <a:t>‹#›</a:t>
            </a:fld>
            <a:endParaRPr lang="en-Z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ZA" dirty="0"/>
          </a:p>
        </p:txBody>
      </p:sp>
      <p:sp>
        <p:nvSpPr>
          <p:cNvPr id="3" name="Footer Placeholder 4"/>
          <p:cNvSpPr>
            <a:spLocks noGrp="1"/>
          </p:cNvSpPr>
          <p:nvPr>
            <p:ph type="ftr" sz="quarter" idx="11"/>
          </p:nvPr>
        </p:nvSpPr>
        <p:spPr/>
        <p:txBody>
          <a:bodyPr/>
          <a:lstStyle>
            <a:lvl1pPr>
              <a:defRPr/>
            </a:lvl1pPr>
          </a:lstStyle>
          <a:p>
            <a:pPr>
              <a:defRPr/>
            </a:pPr>
            <a:endParaRPr lang="en-ZA" dirty="0"/>
          </a:p>
        </p:txBody>
      </p:sp>
      <p:sp>
        <p:nvSpPr>
          <p:cNvPr id="4" name="Slide Number Placeholder 5"/>
          <p:cNvSpPr>
            <a:spLocks noGrp="1"/>
          </p:cNvSpPr>
          <p:nvPr>
            <p:ph type="sldNum" sz="quarter" idx="12"/>
          </p:nvPr>
        </p:nvSpPr>
        <p:spPr/>
        <p:txBody>
          <a:bodyPr/>
          <a:lstStyle>
            <a:lvl1pPr>
              <a:defRPr/>
            </a:lvl1pPr>
          </a:lstStyle>
          <a:p>
            <a:pPr>
              <a:defRPr/>
            </a:pPr>
            <a:fld id="{D1EC61A1-0C89-4EBE-896F-443F0F11980F}" type="slidenum">
              <a:rPr lang="en-ZA"/>
              <a:pPr>
                <a:defRPr/>
              </a:pPr>
              <a:t>‹#›</a:t>
            </a:fld>
            <a:endParaRPr lang="en-Z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EDFE7D3D-5C69-42F7-B4D1-FFEDE26BE084}" type="slidenum">
              <a:rPr lang="en-ZA"/>
              <a:pPr>
                <a:defRPr/>
              </a:pPr>
              <a:t>‹#›</a:t>
            </a:fld>
            <a:endParaRPr lang="en-Z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4B65E6AA-999F-45CE-810B-270E8A911C40}" type="slidenum">
              <a:rPr lang="en-ZA"/>
              <a:pPr>
                <a:defRPr/>
              </a:pPr>
              <a:t>‹#›</a:t>
            </a:fld>
            <a:endParaRPr lang="en-Z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ZA" dirty="0"/>
          </a:p>
        </p:txBody>
      </p:sp>
      <p:sp>
        <p:nvSpPr>
          <p:cNvPr id="3" name="Vertical Text Placeholder 2"/>
          <p:cNvSpPr>
            <a:spLocks noGrp="1"/>
          </p:cNvSpPr>
          <p:nvPr>
            <p:ph type="body" orient="vert" idx="1"/>
          </p:nvPr>
        </p:nvSpPr>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B0820F97-FF06-4581-9DA4-2A6999DFDD4A}" type="slidenum">
              <a:rPr lang="en-ZA"/>
              <a:pPr>
                <a:defRPr/>
              </a:pPr>
              <a:t>‹#›</a:t>
            </a:fld>
            <a:endParaRPr lang="en-Z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6899015C-B02B-4F12-890C-22208D085126}" type="slidenum">
              <a:rPr lang="en-ZA"/>
              <a:pPr>
                <a:defRPr/>
              </a:pPr>
              <a:t>‹#›</a:t>
            </a:fld>
            <a:endParaRPr lang="en-ZA"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4838" cy="1138237"/>
          </a:xfrm>
        </p:spPr>
        <p:txBody>
          <a:bodyPr/>
          <a:lstStyle>
            <a:lvl1pPr>
              <a:defRPr>
                <a:solidFill>
                  <a:schemeClr val="accent3">
                    <a:lumMod val="75000"/>
                  </a:schemeClr>
                </a:solidFill>
              </a:defRPr>
            </a:lvl1pPr>
          </a:lstStyle>
          <a:p>
            <a:r>
              <a:rPr lang="en-US" dirty="0" smtClean="0"/>
              <a:t>Click to edit Master title style</a:t>
            </a:r>
            <a:endParaRPr lang="en-ZA" dirty="0"/>
          </a:p>
        </p:txBody>
      </p:sp>
      <p:sp>
        <p:nvSpPr>
          <p:cNvPr id="3" name="Date Placeholder 2"/>
          <p:cNvSpPr>
            <a:spLocks noGrp="1"/>
          </p:cNvSpPr>
          <p:nvPr>
            <p:ph type="dt" idx="10"/>
          </p:nvPr>
        </p:nvSpPr>
        <p:spPr>
          <a:xfrm>
            <a:off x="457200" y="6278563"/>
            <a:ext cx="2128838" cy="452437"/>
          </a:xfrm>
        </p:spPr>
        <p:txBody>
          <a:bodyPr/>
          <a:lstStyle>
            <a:lvl1pPr>
              <a:defRPr/>
            </a:lvl1pPr>
          </a:lstStyle>
          <a:p>
            <a:pPr>
              <a:defRPr/>
            </a:pPr>
            <a:endParaRPr lang="en-US" dirty="0"/>
          </a:p>
        </p:txBody>
      </p:sp>
      <p:sp>
        <p:nvSpPr>
          <p:cNvPr id="4" name="Footer Placeholder 3"/>
          <p:cNvSpPr>
            <a:spLocks noGrp="1"/>
          </p:cNvSpPr>
          <p:nvPr>
            <p:ph type="ftr" idx="11"/>
          </p:nvPr>
        </p:nvSpPr>
        <p:spPr>
          <a:xfrm>
            <a:off x="3124200" y="6278563"/>
            <a:ext cx="2890838" cy="452437"/>
          </a:xfrm>
        </p:spPr>
        <p:txBody>
          <a:bodyPr/>
          <a:lstStyle>
            <a:lvl1pPr>
              <a:defRPr/>
            </a:lvl1pPr>
          </a:lstStyle>
          <a:p>
            <a:pPr>
              <a:defRPr/>
            </a:pPr>
            <a:endParaRPr lang="en-ZA" dirty="0"/>
          </a:p>
        </p:txBody>
      </p:sp>
      <p:sp>
        <p:nvSpPr>
          <p:cNvPr id="5" name="Slide Number Placeholder 4"/>
          <p:cNvSpPr>
            <a:spLocks noGrp="1"/>
          </p:cNvSpPr>
          <p:nvPr>
            <p:ph type="sldNum" idx="12"/>
          </p:nvPr>
        </p:nvSpPr>
        <p:spPr>
          <a:xfrm>
            <a:off x="6553200" y="6278563"/>
            <a:ext cx="2128838" cy="452437"/>
          </a:xfrm>
        </p:spPr>
        <p:txBody>
          <a:bodyPr/>
          <a:lstStyle>
            <a:lvl1pPr>
              <a:defRPr/>
            </a:lvl1pPr>
          </a:lstStyle>
          <a:p>
            <a:pPr>
              <a:defRPr/>
            </a:pPr>
            <a:fld id="{E81DA09B-A993-411C-A6BC-479434076786}"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effectLst>
            <a:glow rad="63500">
              <a:schemeClr val="accent5">
                <a:satMod val="175000"/>
                <a:alpha val="40000"/>
              </a:schemeClr>
            </a:glow>
          </a:effectLst>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ZA" dirty="0"/>
          </a:p>
        </p:txBody>
      </p:sp>
      <p:sp>
        <p:nvSpPr>
          <p:cNvPr id="3" name="Text Placeholder 2"/>
          <p:cNvSpPr>
            <a:spLocks noGrp="1"/>
          </p:cNvSpPr>
          <p:nvPr>
            <p:ph type="body" idx="1"/>
          </p:nvPr>
        </p:nvSpPr>
        <p:spPr>
          <a:xfrm>
            <a:off x="467544" y="1600200"/>
            <a:ext cx="8219256" cy="5257800"/>
          </a:xfrm>
          <a:prstGeom prst="rect">
            <a:avLst/>
          </a:prstGeom>
          <a:effectLst>
            <a:glow rad="63500">
              <a:srgbClr val="FFFF00">
                <a:alpha val="40000"/>
              </a:srgbClr>
            </a:glow>
          </a:effectLst>
        </p:spPr>
        <p:txBody>
          <a:bodyPr vert="horz" lIns="91440" tIns="45720" rIns="91440" bIns="45720" rtlCol="0">
            <a:normAutofit/>
          </a:bodyPr>
          <a:lstStyle/>
          <a:p>
            <a:pPr lvl="0"/>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30956C2-FAE5-46F6-8224-5223E47ED471}" type="slidenum">
              <a:rPr lang="en-ZA" smtClean="0"/>
              <a:pPr>
                <a:defRPr/>
              </a:pPr>
              <a:t>‹#›</a:t>
            </a:fld>
            <a:endParaRPr lang="en-ZA"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kern="1200" cap="none" spc="0">
          <a:ln w="11430"/>
          <a:solidFill>
            <a:schemeClr val="accent4">
              <a:lumMod val="50000"/>
            </a:schemeClr>
          </a:solidFill>
          <a:effectLst>
            <a:outerShdw blurRad="80000" dist="40000" dir="5040000" algn="tl">
              <a:srgbClr val="000000">
                <a:alpha val="30000"/>
              </a:srgbClr>
            </a:outerShdw>
          </a:effectLst>
          <a:latin typeface="+mj-lt"/>
          <a:ea typeface="+mj-ea"/>
          <a:cs typeface="+mj-cs"/>
        </a:defRPr>
      </a:lvl1pPr>
      <a:lvl2pPr algn="ctr" rtl="0" eaLnBrk="0" fontAlgn="base" hangingPunct="0">
        <a:spcBef>
          <a:spcPct val="0"/>
        </a:spcBef>
        <a:spcAft>
          <a:spcPct val="0"/>
        </a:spcAft>
        <a:defRPr sz="4400" b="1">
          <a:solidFill>
            <a:schemeClr val="tx1"/>
          </a:solidFill>
          <a:latin typeface="Calibri" pitchFamily="34" charset="0"/>
        </a:defRPr>
      </a:lvl2pPr>
      <a:lvl3pPr algn="ctr" rtl="0" eaLnBrk="0" fontAlgn="base" hangingPunct="0">
        <a:spcBef>
          <a:spcPct val="0"/>
        </a:spcBef>
        <a:spcAft>
          <a:spcPct val="0"/>
        </a:spcAft>
        <a:defRPr sz="4400" b="1">
          <a:solidFill>
            <a:schemeClr val="tx1"/>
          </a:solidFill>
          <a:latin typeface="Calibri" pitchFamily="34" charset="0"/>
        </a:defRPr>
      </a:lvl3pPr>
      <a:lvl4pPr algn="ctr" rtl="0" eaLnBrk="0" fontAlgn="base" hangingPunct="0">
        <a:spcBef>
          <a:spcPct val="0"/>
        </a:spcBef>
        <a:spcAft>
          <a:spcPct val="0"/>
        </a:spcAft>
        <a:defRPr sz="4400" b="1">
          <a:solidFill>
            <a:schemeClr val="tx1"/>
          </a:solidFill>
          <a:latin typeface="Calibri" pitchFamily="34" charset="0"/>
        </a:defRPr>
      </a:lvl4pPr>
      <a:lvl5pPr algn="ctr" rtl="0" eaLnBrk="0" fontAlgn="base" hangingPunct="0">
        <a:spcBef>
          <a:spcPct val="0"/>
        </a:spcBef>
        <a:spcAft>
          <a:spcPct val="0"/>
        </a:spcAft>
        <a:defRPr sz="4400" b="1">
          <a:solidFill>
            <a:schemeClr val="tx1"/>
          </a:solidFill>
          <a:latin typeface="Calibri" pitchFamily="34" charset="0"/>
        </a:defRPr>
      </a:lvl5pPr>
      <a:lvl6pPr marL="457200" algn="ctr" rtl="0" fontAlgn="base">
        <a:spcBef>
          <a:spcPct val="0"/>
        </a:spcBef>
        <a:spcAft>
          <a:spcPct val="0"/>
        </a:spcAft>
        <a:defRPr sz="4400">
          <a:solidFill>
            <a:srgbClr val="75005F"/>
          </a:solidFill>
          <a:latin typeface="Calibri" pitchFamily="34" charset="0"/>
        </a:defRPr>
      </a:lvl6pPr>
      <a:lvl7pPr marL="914400" algn="ctr" rtl="0" fontAlgn="base">
        <a:spcBef>
          <a:spcPct val="0"/>
        </a:spcBef>
        <a:spcAft>
          <a:spcPct val="0"/>
        </a:spcAft>
        <a:defRPr sz="4400">
          <a:solidFill>
            <a:srgbClr val="75005F"/>
          </a:solidFill>
          <a:latin typeface="Calibri" pitchFamily="34" charset="0"/>
        </a:defRPr>
      </a:lvl7pPr>
      <a:lvl8pPr marL="1371600" algn="ctr" rtl="0" fontAlgn="base">
        <a:spcBef>
          <a:spcPct val="0"/>
        </a:spcBef>
        <a:spcAft>
          <a:spcPct val="0"/>
        </a:spcAft>
        <a:defRPr sz="4400">
          <a:solidFill>
            <a:srgbClr val="75005F"/>
          </a:solidFill>
          <a:latin typeface="Calibri" pitchFamily="34" charset="0"/>
        </a:defRPr>
      </a:lvl8pPr>
      <a:lvl9pPr marL="1828800" algn="ctr" rtl="0" fontAlgn="base">
        <a:spcBef>
          <a:spcPct val="0"/>
        </a:spcBef>
        <a:spcAft>
          <a:spcPct val="0"/>
        </a:spcAft>
        <a:defRPr sz="4400">
          <a:solidFill>
            <a:srgbClr val="75005F"/>
          </a:solidFill>
          <a:latin typeface="Calibri" pitchFamily="34" charset="0"/>
        </a:defRPr>
      </a:lvl9pPr>
    </p:titleStyle>
    <p:bodyStyle>
      <a:lvl1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1pPr>
      <a:lvl2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2pPr>
      <a:lvl3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3pPr>
      <a:lvl4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4pPr>
      <a:lvl5pPr marL="0" indent="0" algn="just" rtl="0" eaLnBrk="0" fontAlgn="base" hangingPunct="0">
        <a:spcBef>
          <a:spcPct val="20000"/>
        </a:spcBef>
        <a:spcAft>
          <a:spcPct val="0"/>
        </a:spcAft>
        <a:buFont typeface="Arial" pitchFamily="34"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www.sheepfoldgleanings.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389040_560666690622108_1545423389_n - Copy.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Slide Number Placeholder 4"/>
          <p:cNvSpPr>
            <a:spLocks noGrp="1"/>
          </p:cNvSpPr>
          <p:nvPr>
            <p:ph type="sldNum" idx="12"/>
          </p:nvPr>
        </p:nvSpPr>
        <p:spPr/>
        <p:txBody>
          <a:bodyPr/>
          <a:lstStyle/>
          <a:p>
            <a:pPr>
              <a:defRPr/>
            </a:pPr>
            <a:fld id="{E81DA09B-A993-411C-A6BC-479434076786}" type="slidenum">
              <a:rPr lang="en-ZA" smtClean="0"/>
              <a:pPr>
                <a:defRPr/>
              </a:pPr>
              <a:t>1</a:t>
            </a:fld>
            <a:endParaRPr lang="en-ZA" dirty="0"/>
          </a:p>
        </p:txBody>
      </p:sp>
      <p:pic>
        <p:nvPicPr>
          <p:cNvPr id="8" name="Picture 7" descr="Chodesh Large.png"/>
          <p:cNvPicPr>
            <a:picLocks noChangeAspect="1"/>
          </p:cNvPicPr>
          <p:nvPr/>
        </p:nvPicPr>
        <p:blipFill>
          <a:blip r:embed="rId4" cstate="print"/>
          <a:stretch>
            <a:fillRect/>
          </a:stretch>
        </p:blipFill>
        <p:spPr>
          <a:xfrm>
            <a:off x="1526365" y="260648"/>
            <a:ext cx="6358003" cy="5112568"/>
          </a:xfrm>
          <a:prstGeom prst="rect">
            <a:avLst/>
          </a:prstGeom>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ZA" dirty="0" smtClean="0"/>
              <a:t>RECOGNITION</a:t>
            </a:r>
            <a:endParaRPr lang="en-ZA" dirty="0"/>
          </a:p>
        </p:txBody>
      </p:sp>
      <p:sp>
        <p:nvSpPr>
          <p:cNvPr id="5" name="Content Placeholder 4"/>
          <p:cNvSpPr>
            <a:spLocks noGrp="1"/>
          </p:cNvSpPr>
          <p:nvPr>
            <p:ph idx="1"/>
          </p:nvPr>
        </p:nvSpPr>
        <p:spPr/>
        <p:txBody>
          <a:bodyPr>
            <a:normAutofit fontScale="25000" lnSpcReduction="20000"/>
          </a:bodyPr>
          <a:lstStyle/>
          <a:p>
            <a:pPr algn="ctr">
              <a:lnSpc>
                <a:spcPts val="2200"/>
              </a:lnSpc>
            </a:pPr>
            <a:r>
              <a:rPr lang="en-ZA" sz="9600" b="1" dirty="0" smtClean="0"/>
              <a:t>THE MESSIANIC PROPHECY BIBLE PROJECT</a:t>
            </a:r>
          </a:p>
          <a:p>
            <a:pPr>
              <a:lnSpc>
                <a:spcPts val="2200"/>
              </a:lnSpc>
            </a:pPr>
            <a:r>
              <a:rPr lang="en-ZA" sz="9600" i="1" dirty="0" smtClean="0">
                <a:solidFill>
                  <a:srgbClr val="004821"/>
                </a:solidFill>
              </a:rPr>
              <a:t>http://www.messianicbible.com</a:t>
            </a:r>
          </a:p>
          <a:p>
            <a:pPr>
              <a:lnSpc>
                <a:spcPts val="2200"/>
              </a:lnSpc>
            </a:pPr>
            <a:endParaRPr lang="en-ZA" sz="9600" dirty="0" smtClean="0"/>
          </a:p>
          <a:p>
            <a:pPr algn="ctr">
              <a:lnSpc>
                <a:spcPts val="2200"/>
              </a:lnSpc>
            </a:pPr>
            <a:r>
              <a:rPr lang="en-ZA" sz="9600" b="1" dirty="0" smtClean="0"/>
              <a:t>HEAR O ISRAEL </a:t>
            </a:r>
          </a:p>
          <a:p>
            <a:pPr>
              <a:lnSpc>
                <a:spcPts val="2200"/>
              </a:lnSpc>
            </a:pPr>
            <a:r>
              <a:rPr lang="en-ZA" sz="9600" i="1" dirty="0" smtClean="0">
                <a:solidFill>
                  <a:srgbClr val="004821"/>
                </a:solidFill>
              </a:rPr>
              <a:t>www.hearoisrael.org</a:t>
            </a:r>
          </a:p>
          <a:p>
            <a:pPr>
              <a:lnSpc>
                <a:spcPts val="2200"/>
              </a:lnSpc>
            </a:pPr>
            <a:endParaRPr lang="en-ZA" sz="9600" dirty="0" smtClean="0"/>
          </a:p>
          <a:p>
            <a:pPr algn="ctr">
              <a:lnSpc>
                <a:spcPts val="2200"/>
              </a:lnSpc>
            </a:pPr>
            <a:r>
              <a:rPr lang="en-ZA" sz="9600" b="1" dirty="0" smtClean="0"/>
              <a:t>SHEEPFOLD GLEANINGS WRITTEN BY JULIE PARKER</a:t>
            </a:r>
            <a:endParaRPr lang="en-ZA" sz="9600" b="1" dirty="0" smtClean="0">
              <a:hlinkClick r:id="rId2"/>
            </a:endParaRPr>
          </a:p>
          <a:p>
            <a:pPr>
              <a:lnSpc>
                <a:spcPts val="2200"/>
              </a:lnSpc>
            </a:pPr>
            <a:r>
              <a:rPr lang="en-ZA" sz="9600" i="1" dirty="0" smtClean="0">
                <a:solidFill>
                  <a:srgbClr val="004821"/>
                </a:solidFill>
              </a:rPr>
              <a:t>www.sheepfoldgleanings.com</a:t>
            </a:r>
          </a:p>
          <a:p>
            <a:pPr>
              <a:lnSpc>
                <a:spcPts val="2200"/>
              </a:lnSpc>
            </a:pPr>
            <a:endParaRPr lang="en-ZA" sz="9600" dirty="0" smtClean="0"/>
          </a:p>
          <a:p>
            <a:pPr algn="ctr">
              <a:lnSpc>
                <a:spcPts val="2200"/>
              </a:lnSpc>
            </a:pPr>
            <a:r>
              <a:rPr lang="en-ZA" sz="9600" b="1" dirty="0" smtClean="0"/>
              <a:t>MESSIANIC ISRAEL ALLIANCE</a:t>
            </a:r>
          </a:p>
          <a:p>
            <a:pPr>
              <a:lnSpc>
                <a:spcPts val="2200"/>
              </a:lnSpc>
            </a:pPr>
            <a:r>
              <a:rPr lang="en-ZA" sz="9600" i="1" dirty="0" smtClean="0">
                <a:solidFill>
                  <a:srgbClr val="004821"/>
                </a:solidFill>
              </a:rPr>
              <a:t>http://www.messianicisrael.com</a:t>
            </a:r>
          </a:p>
          <a:p>
            <a:pPr>
              <a:lnSpc>
                <a:spcPts val="2200"/>
              </a:lnSpc>
            </a:pPr>
            <a:endParaRPr lang="en-ZA" sz="9600" dirty="0" smtClean="0"/>
          </a:p>
          <a:p>
            <a:pPr algn="ctr">
              <a:lnSpc>
                <a:spcPts val="2200"/>
              </a:lnSpc>
            </a:pPr>
            <a:r>
              <a:rPr lang="en-ZA" sz="9600" b="1" dirty="0" smtClean="0"/>
              <a:t>AZAMRA TORAH FOR OUR TIME – RABBI AVRAHAM GREENBAUM</a:t>
            </a:r>
          </a:p>
          <a:p>
            <a:pPr>
              <a:lnSpc>
                <a:spcPts val="2200"/>
              </a:lnSpc>
            </a:pPr>
            <a:r>
              <a:rPr lang="en-ZA" sz="9600" i="1" dirty="0" smtClean="0">
                <a:solidFill>
                  <a:srgbClr val="004821"/>
                </a:solidFill>
              </a:rPr>
              <a:t>http://www.azamra.org</a:t>
            </a:r>
          </a:p>
          <a:p>
            <a:pPr>
              <a:lnSpc>
                <a:spcPts val="2200"/>
              </a:lnSpc>
            </a:pPr>
            <a:endParaRPr lang="en-ZA" dirty="0"/>
          </a:p>
        </p:txBody>
      </p:sp>
      <p:sp>
        <p:nvSpPr>
          <p:cNvPr id="3" name="Slide Number Placeholder 2"/>
          <p:cNvSpPr>
            <a:spLocks noGrp="1"/>
          </p:cNvSpPr>
          <p:nvPr>
            <p:ph type="sldNum" sz="quarter" idx="12"/>
          </p:nvPr>
        </p:nvSpPr>
        <p:spPr/>
        <p:txBody>
          <a:bodyPr/>
          <a:lstStyle/>
          <a:p>
            <a:pPr>
              <a:defRPr/>
            </a:pPr>
            <a:fld id="{E81DA09B-A993-411C-A6BC-479434076786}" type="slidenum">
              <a:rPr lang="en-ZA" smtClean="0"/>
              <a:pPr>
                <a:defRPr/>
              </a:pPr>
              <a:t>2</a:t>
            </a:fld>
            <a:endParaRPr lang="en-Z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0"/>
            <a:ext cx="9144000" cy="1470025"/>
          </a:xfrm>
        </p:spPr>
        <p:txBody>
          <a:bodyPr/>
          <a:lstStyle/>
          <a:p>
            <a:r>
              <a:rPr lang="en-ZA" dirty="0" smtClean="0"/>
              <a:t>VAYIGASH “And He Drew Near</a:t>
            </a:r>
            <a:r>
              <a:rPr lang="en-US" i="1" dirty="0" smtClean="0"/>
              <a:t>”</a:t>
            </a:r>
            <a:endParaRPr lang="en-ZA" i="1" dirty="0"/>
          </a:p>
        </p:txBody>
      </p:sp>
      <p:sp>
        <p:nvSpPr>
          <p:cNvPr id="5" name="Subtitle 4"/>
          <p:cNvSpPr>
            <a:spLocks noGrp="1"/>
          </p:cNvSpPr>
          <p:nvPr>
            <p:ph type="subTitle" idx="1"/>
          </p:nvPr>
        </p:nvSpPr>
        <p:spPr>
          <a:xfrm>
            <a:off x="323528" y="5013176"/>
            <a:ext cx="8496944" cy="1412776"/>
          </a:xfrm>
        </p:spPr>
        <p:txBody>
          <a:bodyPr>
            <a:noAutofit/>
            <a:scene3d>
              <a:camera prst="orthographicFront"/>
              <a:lightRig rig="balanced" dir="t">
                <a:rot lat="0" lon="0" rev="2100000"/>
              </a:lightRig>
            </a:scene3d>
            <a:sp3d extrusionH="57150" prstMaterial="metal">
              <a:bevelT w="38100" h="25400"/>
              <a:contourClr>
                <a:schemeClr val="bg2"/>
              </a:contourClr>
            </a:sp3d>
          </a:bodyPr>
          <a:lstStyle/>
          <a:p>
            <a:pPr>
              <a:lnSpc>
                <a:spcPts val="2300"/>
              </a:lnSpc>
            </a:pPr>
            <a:r>
              <a:rPr lang="en-ZA" sz="2800" b="1" dirty="0" smtClean="0">
                <a:ln w="50800"/>
              </a:rPr>
              <a:t>TORAH: </a:t>
            </a:r>
            <a:r>
              <a:rPr lang="en-ZA" sz="2800" b="0" dirty="0" smtClean="0">
                <a:ln w="50800"/>
              </a:rPr>
              <a:t>Genesis 44:18-47:27</a:t>
            </a:r>
          </a:p>
          <a:p>
            <a:pPr>
              <a:lnSpc>
                <a:spcPts val="2300"/>
              </a:lnSpc>
            </a:pPr>
            <a:r>
              <a:rPr lang="en-ZA" sz="2800" b="1" dirty="0" smtClean="0">
                <a:ln w="50800"/>
              </a:rPr>
              <a:t>HAFTORAH:</a:t>
            </a:r>
            <a:r>
              <a:rPr lang="en-ZA" sz="2800" dirty="0" smtClean="0">
                <a:ln w="50800"/>
              </a:rPr>
              <a:t> </a:t>
            </a:r>
            <a:r>
              <a:rPr lang="en-US" sz="2800" b="0" dirty="0" smtClean="0">
                <a:ln w="50800"/>
              </a:rPr>
              <a:t>Ezekiel 37:15-28</a:t>
            </a:r>
            <a:endParaRPr lang="en-ZA" sz="2800" b="0" dirty="0" smtClean="0">
              <a:ln w="50800"/>
            </a:endParaRPr>
          </a:p>
          <a:p>
            <a:pPr>
              <a:lnSpc>
                <a:spcPts val="2300"/>
              </a:lnSpc>
            </a:pPr>
            <a:r>
              <a:rPr lang="en-ZA" sz="2800" b="1" dirty="0" smtClean="0">
                <a:ln w="50800"/>
              </a:rPr>
              <a:t>B’RIT CHADASHAH: </a:t>
            </a:r>
            <a:r>
              <a:rPr lang="en-ZA" sz="2800" b="0" dirty="0" smtClean="0">
                <a:ln w="50800"/>
              </a:rPr>
              <a:t>Luke 6:9-16, Colossians 1:1-29</a:t>
            </a:r>
          </a:p>
          <a:p>
            <a:pPr>
              <a:lnSpc>
                <a:spcPts val="2300"/>
              </a:lnSpc>
            </a:pPr>
            <a:r>
              <a:rPr lang="en-ZA" sz="1800" i="1" dirty="0" smtClean="0">
                <a:solidFill>
                  <a:schemeClr val="accent6">
                    <a:lumMod val="50000"/>
                  </a:schemeClr>
                </a:solidFill>
              </a:rPr>
              <a:t>All references: The Scripture 1998+ unless otherwise noted</a:t>
            </a:r>
            <a:endParaRPr lang="en-ZA" sz="1800" dirty="0" smtClean="0"/>
          </a:p>
          <a:p>
            <a:pPr>
              <a:lnSpc>
                <a:spcPts val="2300"/>
              </a:lnSpc>
            </a:pPr>
            <a:endParaRPr lang="en-ZA" sz="2800" b="0" dirty="0" smtClean="0">
              <a:ln w="50800"/>
            </a:endParaRPr>
          </a:p>
          <a:p>
            <a:pPr>
              <a:lnSpc>
                <a:spcPts val="2300"/>
              </a:lnSpc>
            </a:pPr>
            <a:endParaRPr lang="en-ZA" dirty="0" smtClean="0">
              <a:ln w="50800"/>
            </a:endParaRPr>
          </a:p>
          <a:p>
            <a:pPr>
              <a:lnSpc>
                <a:spcPts val="2300"/>
              </a:lnSpc>
            </a:pPr>
            <a:endParaRPr lang="en-ZA" dirty="0" smtClean="0">
              <a:ln w="50800"/>
              <a:solidFill>
                <a:schemeClr val="bg1">
                  <a:shade val="50000"/>
                </a:schemeClr>
              </a:solidFill>
            </a:endParaRPr>
          </a:p>
          <a:p>
            <a:pPr>
              <a:lnSpc>
                <a:spcPts val="2300"/>
              </a:lnSpc>
            </a:pPr>
            <a:endParaRPr lang="en-ZA" sz="2400" dirty="0" smtClean="0">
              <a:ln w="50800"/>
              <a:solidFill>
                <a:schemeClr val="bg1">
                  <a:shade val="50000"/>
                </a:schemeClr>
              </a:solidFill>
            </a:endParaRPr>
          </a:p>
          <a:p>
            <a:pPr algn="l">
              <a:lnSpc>
                <a:spcPts val="2300"/>
              </a:lnSpc>
              <a:buFont typeface="Arial" pitchFamily="34" charset="0"/>
              <a:buChar char="•"/>
            </a:pPr>
            <a:endParaRPr lang="en-ZA" sz="2400" dirty="0" smtClean="0">
              <a:ln w="50800"/>
              <a:solidFill>
                <a:schemeClr val="bg1">
                  <a:shade val="50000"/>
                </a:schemeClr>
              </a:solidFill>
            </a:endParaRPr>
          </a:p>
          <a:p>
            <a:r>
              <a:rPr lang="en-ZA" sz="2800" dirty="0" smtClean="0">
                <a:ln w="50800"/>
                <a:solidFill>
                  <a:schemeClr val="bg1">
                    <a:shade val="50000"/>
                  </a:schemeClr>
                </a:solidFill>
              </a:rPr>
              <a:t/>
            </a:r>
            <a:br>
              <a:rPr lang="en-ZA" sz="2800" dirty="0" smtClean="0">
                <a:ln w="50800"/>
                <a:solidFill>
                  <a:schemeClr val="bg1">
                    <a:shade val="50000"/>
                  </a:schemeClr>
                </a:solidFill>
              </a:rPr>
            </a:br>
            <a:endParaRPr lang="en-ZA" sz="2800" dirty="0">
              <a:ln w="50800"/>
              <a:solidFill>
                <a:schemeClr val="bg1">
                  <a:shade val="50000"/>
                </a:schemeClr>
              </a:solidFill>
            </a:endParaRPr>
          </a:p>
        </p:txBody>
      </p:sp>
      <p:sp>
        <p:nvSpPr>
          <p:cNvPr id="8" name="Slide Number Placeholder 7"/>
          <p:cNvSpPr>
            <a:spLocks noGrp="1"/>
          </p:cNvSpPr>
          <p:nvPr>
            <p:ph type="sldNum" sz="quarter" idx="12"/>
          </p:nvPr>
        </p:nvSpPr>
        <p:spPr/>
        <p:txBody>
          <a:bodyPr/>
          <a:lstStyle/>
          <a:p>
            <a:pPr>
              <a:defRPr/>
            </a:pPr>
            <a:fld id="{757FE7B4-5ECE-4941-A25E-1C41B54B892F}" type="slidenum">
              <a:rPr lang="en-ZA" smtClean="0"/>
              <a:pPr>
                <a:defRPr/>
              </a:pPr>
              <a:t>3</a:t>
            </a:fld>
            <a:endParaRPr lang="en-ZA" dirty="0"/>
          </a:p>
        </p:txBody>
      </p:sp>
      <p:pic>
        <p:nvPicPr>
          <p:cNvPr id="6" name="Picture 5" descr="Joseph_life.jpg"/>
          <p:cNvPicPr>
            <a:picLocks noChangeAspect="1"/>
          </p:cNvPicPr>
          <p:nvPr/>
        </p:nvPicPr>
        <p:blipFill>
          <a:blip r:embed="rId2" cstate="print"/>
          <a:stretch>
            <a:fillRect/>
          </a:stretch>
        </p:blipFill>
        <p:spPr>
          <a:xfrm>
            <a:off x="2555776" y="1124744"/>
            <a:ext cx="4114800" cy="3724275"/>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REVIEW</a:t>
            </a:r>
            <a:endParaRPr lang="en-ZA" dirty="0"/>
          </a:p>
        </p:txBody>
      </p:sp>
      <p:sp>
        <p:nvSpPr>
          <p:cNvPr id="3" name="Content Placeholder 2"/>
          <p:cNvSpPr>
            <a:spLocks noGrp="1"/>
          </p:cNvSpPr>
          <p:nvPr>
            <p:ph idx="1"/>
          </p:nvPr>
        </p:nvSpPr>
        <p:spPr/>
        <p:txBody>
          <a:bodyPr>
            <a:normAutofit lnSpcReduction="10000"/>
          </a:bodyPr>
          <a:lstStyle/>
          <a:p>
            <a:r>
              <a:rPr lang="en-ZA" dirty="0" smtClean="0"/>
              <a:t>If we </a:t>
            </a:r>
            <a:r>
              <a:rPr lang="en-ZA" dirty="0" smtClean="0"/>
              <a:t>review </a:t>
            </a:r>
            <a:r>
              <a:rPr lang="en-ZA" dirty="0" smtClean="0"/>
              <a:t>the events that make up the two descents to Egypt, we see that much of </a:t>
            </a:r>
            <a:r>
              <a:rPr lang="en-ZA" dirty="0" smtClean="0"/>
              <a:t>what Joseph does </a:t>
            </a:r>
            <a:r>
              <a:rPr lang="en-ZA" dirty="0" smtClean="0"/>
              <a:t>is for the purpose of pulling Benyamin from </a:t>
            </a:r>
            <a:r>
              <a:rPr lang="en-ZA" dirty="0" smtClean="0"/>
              <a:t>Jacobs </a:t>
            </a:r>
            <a:r>
              <a:rPr lang="en-ZA" dirty="0" smtClean="0"/>
              <a:t>protective embrace. The </a:t>
            </a:r>
            <a:r>
              <a:rPr lang="en-ZA" dirty="0" smtClean="0"/>
              <a:t>reason’ for </a:t>
            </a:r>
            <a:r>
              <a:rPr lang="en-ZA" dirty="0" smtClean="0"/>
              <a:t>this is so that Joseph</a:t>
            </a:r>
            <a:r>
              <a:rPr lang="en-ZA" dirty="0" smtClean="0"/>
              <a:t> </a:t>
            </a:r>
            <a:r>
              <a:rPr lang="en-ZA" dirty="0" smtClean="0"/>
              <a:t>might place his younger brother in potentially the same situations that </a:t>
            </a:r>
            <a:r>
              <a:rPr lang="en-ZA" dirty="0" smtClean="0"/>
              <a:t>Joseph himself </a:t>
            </a:r>
            <a:r>
              <a:rPr lang="en-ZA" dirty="0" smtClean="0"/>
              <a:t>had experienced so long ago. Creating a situation where Benyamin could be imprisoned </a:t>
            </a:r>
            <a:r>
              <a:rPr lang="en-ZA" dirty="0" smtClean="0"/>
              <a:t>on false </a:t>
            </a:r>
            <a:r>
              <a:rPr lang="en-ZA" dirty="0" smtClean="0"/>
              <a:t>charges, Joseph</a:t>
            </a:r>
            <a:r>
              <a:rPr lang="en-ZA" dirty="0" smtClean="0"/>
              <a:t> </a:t>
            </a:r>
            <a:r>
              <a:rPr lang="en-ZA" dirty="0" smtClean="0"/>
              <a:t>orchestrated a replica of his very own sale to force his brothers into a </a:t>
            </a:r>
            <a:r>
              <a:rPr lang="en-ZA" dirty="0" smtClean="0"/>
              <a:t>parallel dilemma</a:t>
            </a:r>
            <a:r>
              <a:rPr lang="en-ZA" dirty="0" smtClean="0"/>
              <a:t>. Joseph</a:t>
            </a:r>
            <a:r>
              <a:rPr lang="en-ZA" dirty="0" smtClean="0"/>
              <a:t> </a:t>
            </a:r>
            <a:r>
              <a:rPr lang="en-ZA" dirty="0" smtClean="0"/>
              <a:t>needs to know…how will his brothers respond? Will they abandon the </a:t>
            </a:r>
            <a:r>
              <a:rPr lang="en-ZA" dirty="0" smtClean="0"/>
              <a:t>accused Benyamin </a:t>
            </a:r>
            <a:r>
              <a:rPr lang="en-ZA" dirty="0" smtClean="0"/>
              <a:t>in Egypt, when charged with stealing Joseph</a:t>
            </a:r>
            <a:r>
              <a:rPr lang="en-ZA" dirty="0" smtClean="0"/>
              <a:t>’s </a:t>
            </a:r>
            <a:r>
              <a:rPr lang="en-ZA" dirty="0" smtClean="0"/>
              <a:t>goblet? Will they react with </a:t>
            </a:r>
            <a:r>
              <a:rPr lang="en-ZA" dirty="0" smtClean="0"/>
              <a:t>jealousy towards </a:t>
            </a:r>
            <a:r>
              <a:rPr lang="en-ZA" dirty="0" smtClean="0"/>
              <a:t>the </a:t>
            </a:r>
            <a:r>
              <a:rPr lang="en-ZA" dirty="0" smtClean="0"/>
              <a:t>favouritism </a:t>
            </a:r>
            <a:r>
              <a:rPr lang="en-ZA" dirty="0" smtClean="0"/>
              <a:t>shown to Benyamin? Twenty years earlier they turned their backs on </a:t>
            </a:r>
            <a:r>
              <a:rPr lang="en-ZA" dirty="0" smtClean="0"/>
              <a:t>Joseph and </a:t>
            </a:r>
            <a:r>
              <a:rPr lang="en-ZA" dirty="0" smtClean="0"/>
              <a:t>watched as traders carried him off to Egypt. Now, the brothers had a similar opportunity </a:t>
            </a:r>
            <a:r>
              <a:rPr lang="en-ZA" dirty="0" smtClean="0"/>
              <a:t>to hand </a:t>
            </a:r>
            <a:r>
              <a:rPr lang="en-ZA" dirty="0" smtClean="0"/>
              <a:t>over their brother into bondage to save themselves. Once again the decision is between </a:t>
            </a:r>
            <a:r>
              <a:rPr lang="en-ZA" dirty="0" smtClean="0"/>
              <a:t>them and </a:t>
            </a:r>
            <a:r>
              <a:rPr lang="en-ZA" dirty="0" smtClean="0"/>
              <a:t>their brother, the beloved son of their father. Their actions will prove where their heart is.</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a:t>
            </a:fld>
            <a:endParaRPr lang="en-Z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THE PLOT</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a:t>
            </a:r>
            <a:r>
              <a:rPr lang="en-ZA" i="1" dirty="0" err="1" smtClean="0">
                <a:solidFill>
                  <a:srgbClr val="004821"/>
                </a:solidFill>
              </a:rPr>
              <a:t>Yehuḏah</a:t>
            </a:r>
            <a:r>
              <a:rPr lang="en-ZA" i="1" dirty="0" smtClean="0">
                <a:solidFill>
                  <a:srgbClr val="004821"/>
                </a:solidFill>
              </a:rPr>
              <a:t> and his brothers came to </a:t>
            </a:r>
            <a:r>
              <a:rPr lang="en-ZA" i="1" dirty="0" err="1" smtClean="0">
                <a:solidFill>
                  <a:srgbClr val="004821"/>
                </a:solidFill>
              </a:rPr>
              <a:t>Yosĕph’s</a:t>
            </a:r>
            <a:r>
              <a:rPr lang="en-ZA" i="1" dirty="0" smtClean="0">
                <a:solidFill>
                  <a:srgbClr val="004821"/>
                </a:solidFill>
              </a:rPr>
              <a:t> house, and he was still there. And they fell before him on the ground. </a:t>
            </a:r>
            <a:r>
              <a:rPr lang="en-ZA" b="1" i="1" dirty="0" smtClean="0">
                <a:solidFill>
                  <a:srgbClr val="004821"/>
                </a:solidFill>
              </a:rPr>
              <a:t>(Genesis 44:14)</a:t>
            </a:r>
          </a:p>
          <a:p>
            <a:r>
              <a:rPr lang="en-US" dirty="0" smtClean="0"/>
              <a:t>It was a cunning plot by Joseph to test the brothers, to see if they could remain unaffected, unmoved by the prospect of Benjamin's undeserved, harsh imprisonment, as they had been years earlier with Joseph's sale and descent into Egypt. The plan was cleverly designed to unmask and discern the true characters of Benjamin and his brethren, to determine if they were still hard-hearted, and calloused, or genuinely repentant. By the brothers prostrating themselves on the ground before him, as a token of repentance and submission, indicated that they were totally subject to Joseph and unashamedly sought his forgiveness and mercy. </a:t>
            </a:r>
            <a:endParaRPr lang="en-ZA" dirty="0" smtClean="0"/>
          </a:p>
          <a:p>
            <a:pPr algn="ctr"/>
            <a:r>
              <a:rPr lang="en-ZA" i="1" dirty="0" smtClean="0">
                <a:solidFill>
                  <a:srgbClr val="004821"/>
                </a:solidFill>
              </a:rPr>
              <a:t>For sadness according to Elohim works repentance to deliverance, not to be regretted, but the sadness of the world works death. </a:t>
            </a:r>
            <a:r>
              <a:rPr lang="en-ZA" b="1" i="1" dirty="0" smtClean="0">
                <a:solidFill>
                  <a:srgbClr val="004821"/>
                </a:solidFill>
              </a:rPr>
              <a:t>(2 Corinthians 7:10)</a:t>
            </a:r>
          </a:p>
          <a:p>
            <a:endParaRPr lang="en-ZA" dirty="0" smtClean="0"/>
          </a:p>
          <a:p>
            <a:endParaRPr lang="en-ZA" dirty="0" smtClean="0"/>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5</a:t>
            </a:fld>
            <a:endParaRPr lang="en-Z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REPENTANCE</a:t>
            </a:r>
            <a:endParaRPr lang="en-ZA" dirty="0"/>
          </a:p>
        </p:txBody>
      </p:sp>
      <p:sp>
        <p:nvSpPr>
          <p:cNvPr id="3" name="Content Placeholder 2"/>
          <p:cNvSpPr>
            <a:spLocks noGrp="1"/>
          </p:cNvSpPr>
          <p:nvPr>
            <p:ph idx="1"/>
          </p:nvPr>
        </p:nvSpPr>
        <p:spPr/>
        <p:txBody>
          <a:bodyPr>
            <a:normAutofit/>
          </a:bodyPr>
          <a:lstStyle/>
          <a:p>
            <a:pPr marL="174625" indent="-174625" algn="just">
              <a:buFont typeface="Arial" pitchFamily="34" charset="0"/>
              <a:buChar char="•"/>
            </a:pPr>
            <a:r>
              <a:rPr lang="en-US" b="0" dirty="0" smtClean="0"/>
              <a:t>Repentance brings life in the Hebrew context, repentance (</a:t>
            </a:r>
            <a:r>
              <a:rPr lang="en-US" b="0" dirty="0" err="1" smtClean="0"/>
              <a:t>teshuvah</a:t>
            </a:r>
            <a:r>
              <a:rPr lang="en-US" b="0" dirty="0" smtClean="0"/>
              <a:t>) means: </a:t>
            </a:r>
            <a:r>
              <a:rPr lang="en-US" b="0" i="1" dirty="0" smtClean="0">
                <a:solidFill>
                  <a:srgbClr val="C00000"/>
                </a:solidFill>
              </a:rPr>
              <a:t>turning around and going all the way back to the beginning</a:t>
            </a:r>
            <a:r>
              <a:rPr lang="en-US" b="0" dirty="0" smtClean="0">
                <a:solidFill>
                  <a:srgbClr val="C00000"/>
                </a:solidFill>
              </a:rPr>
              <a:t>.</a:t>
            </a:r>
          </a:p>
          <a:p>
            <a:pPr marL="174625" indent="-174625" algn="just">
              <a:buFont typeface="Arial" pitchFamily="34" charset="0"/>
              <a:buChar char="•"/>
            </a:pPr>
            <a:r>
              <a:rPr lang="en-ZA" dirty="0" smtClean="0"/>
              <a:t>True repentance: </a:t>
            </a:r>
            <a:r>
              <a:rPr lang="en-ZA" i="1" dirty="0" smtClean="0">
                <a:solidFill>
                  <a:srgbClr val="C00000"/>
                </a:solidFill>
              </a:rPr>
              <a:t>I</a:t>
            </a:r>
            <a:r>
              <a:rPr lang="en-ZA" b="0" i="1" dirty="0" smtClean="0">
                <a:solidFill>
                  <a:srgbClr val="C00000"/>
                </a:solidFill>
              </a:rPr>
              <a:t>s Godly sorrow and rejection of sin </a:t>
            </a:r>
          </a:p>
          <a:p>
            <a:pPr marL="174625" indent="-174625">
              <a:buFont typeface="Arial" pitchFamily="34" charset="0"/>
              <a:buChar char="•"/>
            </a:pPr>
            <a:r>
              <a:rPr lang="en-ZA" dirty="0" smtClean="0"/>
              <a:t>Sorrow of the World:</a:t>
            </a:r>
            <a:r>
              <a:rPr lang="en-ZA" b="0" dirty="0" smtClean="0"/>
              <a:t> </a:t>
            </a:r>
            <a:r>
              <a:rPr lang="en-ZA" b="0" i="1" dirty="0" smtClean="0">
                <a:solidFill>
                  <a:srgbClr val="C00000"/>
                </a:solidFill>
              </a:rPr>
              <a:t>The sorrow of the world is not grief/remorse over sin or offenses toward </a:t>
            </a:r>
            <a:r>
              <a:rPr lang="he-IL" i="1" dirty="0" smtClean="0">
                <a:solidFill>
                  <a:srgbClr val="C00000"/>
                </a:solidFill>
              </a:rPr>
              <a:t>יהוה</a:t>
            </a:r>
            <a:r>
              <a:rPr lang="en-ZA" b="0" i="1" dirty="0" smtClean="0">
                <a:solidFill>
                  <a:srgbClr val="C00000"/>
                </a:solidFill>
              </a:rPr>
              <a:t>, </a:t>
            </a:r>
            <a:r>
              <a:rPr lang="en-ZA" b="0" i="1" dirty="0" smtClean="0">
                <a:solidFill>
                  <a:srgbClr val="C00000"/>
                </a:solidFill>
              </a:rPr>
              <a:t>but is only regret over sin's consequences, and results in its continuance and eventually in death. </a:t>
            </a:r>
          </a:p>
          <a:p>
            <a:pPr algn="just"/>
            <a:endParaRPr lang="en-ZA" b="0" dirty="0" smtClean="0"/>
          </a:p>
          <a:p>
            <a:pPr algn="just"/>
            <a:r>
              <a:rPr lang="en-ZA" b="0" dirty="0" smtClean="0"/>
              <a:t>True </a:t>
            </a:r>
            <a:r>
              <a:rPr lang="en-ZA" b="0" dirty="0" smtClean="0"/>
              <a:t>repentance involves: </a:t>
            </a:r>
          </a:p>
          <a:p>
            <a:pPr marL="457200" indent="-457200" algn="just">
              <a:buAutoNum type="arabicParenBoth"/>
            </a:pPr>
            <a:r>
              <a:rPr lang="en-ZA" b="0" i="1" dirty="0" smtClean="0">
                <a:solidFill>
                  <a:srgbClr val="C00000"/>
                </a:solidFill>
              </a:rPr>
              <a:t>sincere renunciation and detestation of evil, </a:t>
            </a:r>
          </a:p>
          <a:p>
            <a:pPr marL="457200" indent="-457200" algn="just">
              <a:buAutoNum type="arabicParenBoth"/>
            </a:pPr>
            <a:r>
              <a:rPr lang="en-ZA" b="0" i="1" dirty="0" smtClean="0">
                <a:solidFill>
                  <a:srgbClr val="C00000"/>
                </a:solidFill>
              </a:rPr>
              <a:t>desire for restoration, and </a:t>
            </a:r>
          </a:p>
          <a:p>
            <a:pPr marL="457200" indent="-457200" algn="just">
              <a:buAutoNum type="arabicParenBoth"/>
            </a:pPr>
            <a:r>
              <a:rPr lang="en-ZA" b="0" i="1" dirty="0" smtClean="0">
                <a:solidFill>
                  <a:srgbClr val="C00000"/>
                </a:solidFill>
              </a:rPr>
              <a:t>deepness of humility, which makes the heart teachable. </a:t>
            </a:r>
            <a:endParaRPr lang="en-ZA" b="0" i="1" dirty="0" smtClean="0">
              <a:solidFill>
                <a:srgbClr val="C00000"/>
              </a:solidFill>
            </a:endParaRPr>
          </a:p>
          <a:p>
            <a:endParaRPr lang="en-US" dirty="0" smtClean="0"/>
          </a:p>
          <a:p>
            <a:pPr marL="457200" indent="-457200" algn="just">
              <a:buAutoNum type="arabicParenBoth"/>
            </a:pPr>
            <a:endParaRPr lang="en-ZA" b="0" i="1" dirty="0" smtClean="0">
              <a:solidFill>
                <a:srgbClr val="C00000"/>
              </a:solidFill>
            </a:endParaRPr>
          </a:p>
          <a:p>
            <a:endParaRPr lang="en-ZA" b="0" i="1"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a:t>
            </a:fld>
            <a:endParaRPr lang="en-Z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JUDAH</a:t>
            </a:r>
            <a:endParaRPr lang="en-ZA" dirty="0"/>
          </a:p>
        </p:txBody>
      </p:sp>
      <p:sp>
        <p:nvSpPr>
          <p:cNvPr id="3" name="Content Placeholder 2"/>
          <p:cNvSpPr>
            <a:spLocks noGrp="1"/>
          </p:cNvSpPr>
          <p:nvPr>
            <p:ph idx="1"/>
          </p:nvPr>
        </p:nvSpPr>
        <p:spPr/>
        <p:txBody>
          <a:bodyPr>
            <a:normAutofit fontScale="25000" lnSpcReduction="20000"/>
          </a:bodyPr>
          <a:lstStyle/>
          <a:p>
            <a:pPr algn="ctr">
              <a:lnSpc>
                <a:spcPts val="2100"/>
              </a:lnSpc>
            </a:pPr>
            <a:r>
              <a:rPr lang="en-ZA" sz="8800" i="1" dirty="0" smtClean="0">
                <a:solidFill>
                  <a:srgbClr val="004821"/>
                </a:solidFill>
              </a:rPr>
              <a:t>And </a:t>
            </a:r>
            <a:r>
              <a:rPr lang="en-ZA" sz="8800" i="1" dirty="0" err="1" smtClean="0">
                <a:solidFill>
                  <a:srgbClr val="004821"/>
                </a:solidFill>
              </a:rPr>
              <a:t>Yehuḏah</a:t>
            </a:r>
            <a:r>
              <a:rPr lang="en-ZA" sz="8800" i="1" dirty="0" smtClean="0">
                <a:solidFill>
                  <a:srgbClr val="004821"/>
                </a:solidFill>
              </a:rPr>
              <a:t> came near .. “O my master, please let your servant speak a word in my master’s hearing, and do not let your displeasure burn against your servant, for you are like Pharaoh. </a:t>
            </a:r>
            <a:r>
              <a:rPr lang="en-ZA" sz="8800" b="1" i="1" dirty="0" smtClean="0">
                <a:solidFill>
                  <a:srgbClr val="004821"/>
                </a:solidFill>
              </a:rPr>
              <a:t>(Genesis 44:18)</a:t>
            </a:r>
          </a:p>
          <a:p>
            <a:pPr>
              <a:lnSpc>
                <a:spcPts val="2100"/>
              </a:lnSpc>
            </a:pPr>
            <a:r>
              <a:rPr lang="en-US" sz="8800" dirty="0" smtClean="0"/>
              <a:t>The Torah portion starts out with Judah's supplication before Joseph. Commentators regard his speech as, </a:t>
            </a:r>
            <a:r>
              <a:rPr lang="en-US" sz="8800" i="1" dirty="0" smtClean="0"/>
              <a:t>"one of the masterpieces of Hebrew composition“ </a:t>
            </a:r>
            <a:r>
              <a:rPr lang="en-US" sz="8800" dirty="0" smtClean="0"/>
              <a:t>(</a:t>
            </a:r>
            <a:r>
              <a:rPr lang="en-US" sz="8800" dirty="0" err="1" smtClean="0"/>
              <a:t>Kalisch</a:t>
            </a:r>
            <a:r>
              <a:rPr lang="en-US" sz="8800" dirty="0" smtClean="0"/>
              <a:t>), and, </a:t>
            </a:r>
            <a:r>
              <a:rPr lang="en-US" sz="8800" i="1" dirty="0" smtClean="0"/>
              <a:t>"one of the grandest and  fairest to be found in the Old Testament" </a:t>
            </a:r>
            <a:r>
              <a:rPr lang="en-US" sz="8800" dirty="0" smtClean="0"/>
              <a:t>(Lange). There are four characteristics found in Judah's comment's:</a:t>
            </a:r>
            <a:endParaRPr lang="en-ZA" sz="8800" dirty="0" smtClean="0"/>
          </a:p>
          <a:p>
            <a:pPr marL="457200" indent="-457200">
              <a:lnSpc>
                <a:spcPts val="2100"/>
              </a:lnSpc>
              <a:buFont typeface="+mj-lt"/>
              <a:buAutoNum type="arabicPeriod"/>
            </a:pPr>
            <a:r>
              <a:rPr lang="en-US" sz="8800" dirty="0" smtClean="0"/>
              <a:t>His language was respectful, and humble.</a:t>
            </a:r>
            <a:endParaRPr lang="en-ZA" sz="8800" dirty="0" smtClean="0"/>
          </a:p>
          <a:p>
            <a:pPr marL="457200" indent="-457200">
              <a:lnSpc>
                <a:spcPts val="2100"/>
              </a:lnSpc>
              <a:buFont typeface="+mj-lt"/>
              <a:buAutoNum type="arabicPeriod"/>
            </a:pPr>
            <a:r>
              <a:rPr lang="en-US" sz="8800" dirty="0" smtClean="0"/>
              <a:t>His rhetoric was simple, without lofty oration or unnecessary length, but plain, logical.</a:t>
            </a:r>
            <a:endParaRPr lang="en-ZA" sz="8800" dirty="0" smtClean="0"/>
          </a:p>
          <a:p>
            <a:pPr marL="457200" indent="-457200">
              <a:lnSpc>
                <a:spcPts val="2100"/>
              </a:lnSpc>
              <a:buFont typeface="+mj-lt"/>
              <a:buAutoNum type="arabicPeriod"/>
            </a:pPr>
            <a:r>
              <a:rPr lang="en-US" sz="8800" dirty="0" smtClean="0"/>
              <a:t>His pathos [the quality of expression that evokes sympathy and emotion] was effective in describing/picturing Jacob's love for Benjamin, and depicting how devastating it would be for Jacob if Benjamin did not return home.</a:t>
            </a:r>
            <a:endParaRPr lang="en-ZA" sz="8800" dirty="0" smtClean="0"/>
          </a:p>
          <a:p>
            <a:pPr marL="457200" indent="-457200">
              <a:lnSpc>
                <a:spcPts val="2100"/>
              </a:lnSpc>
              <a:buFont typeface="+mj-lt"/>
              <a:buAutoNum type="arabicPeriod"/>
            </a:pPr>
            <a:r>
              <a:rPr lang="en-US" sz="8800" dirty="0" smtClean="0"/>
              <a:t>His plea that he take Benjamin's place in chains rather than have his father Jacob die in sorrow, reveals Judah's love, and willingness for self-sacrifice.</a:t>
            </a:r>
            <a:endParaRPr lang="en-ZA" sz="8800" dirty="0" smtClean="0"/>
          </a:p>
          <a:p>
            <a:pPr marL="457200" indent="-457200">
              <a:buFont typeface="+mj-lt"/>
              <a:buAutoNum type="arabicPeriod"/>
            </a:pPr>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7</a:t>
            </a:fld>
            <a:endParaRPr lang="en-ZA"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DRAW NEAR</a:t>
            </a:r>
            <a:endParaRPr lang="en-ZA" dirty="0"/>
          </a:p>
        </p:txBody>
      </p:sp>
      <p:sp>
        <p:nvSpPr>
          <p:cNvPr id="3" name="Content Placeholder 2"/>
          <p:cNvSpPr>
            <a:spLocks noGrp="1"/>
          </p:cNvSpPr>
          <p:nvPr>
            <p:ph idx="1"/>
          </p:nvPr>
        </p:nvSpPr>
        <p:spPr/>
        <p:txBody>
          <a:bodyPr>
            <a:normAutofit/>
          </a:bodyPr>
          <a:lstStyle/>
          <a:p>
            <a:pPr algn="just"/>
            <a:r>
              <a:rPr lang="en-ZA" b="0" dirty="0" smtClean="0"/>
              <a:t>The first word in verse 18, “</a:t>
            </a:r>
            <a:r>
              <a:rPr lang="en-ZA" b="0" i="1" dirty="0" err="1" smtClean="0"/>
              <a:t>Va’yigash</a:t>
            </a:r>
            <a:r>
              <a:rPr lang="en-ZA" b="0" i="1" dirty="0" smtClean="0"/>
              <a:t>”</a:t>
            </a:r>
            <a:r>
              <a:rPr lang="en-ZA" b="0" dirty="0" smtClean="0"/>
              <a:t> means “</a:t>
            </a:r>
            <a:r>
              <a:rPr lang="en-ZA" b="0" i="1" dirty="0" smtClean="0"/>
              <a:t>to draw near</a:t>
            </a:r>
            <a:r>
              <a:rPr lang="en-ZA" b="0" dirty="0" smtClean="0"/>
              <a:t>” or </a:t>
            </a:r>
            <a:r>
              <a:rPr lang="en-ZA" b="0" i="1" dirty="0" smtClean="0"/>
              <a:t>“to offer” or “present</a:t>
            </a:r>
            <a:r>
              <a:rPr lang="en-ZA" b="0" dirty="0" smtClean="0"/>
              <a:t>” (as in present your arguments or state your case). It’s here, while presenting his case, that </a:t>
            </a:r>
            <a:r>
              <a:rPr lang="en-ZA" b="0" dirty="0" smtClean="0"/>
              <a:t>Judah </a:t>
            </a:r>
            <a:r>
              <a:rPr lang="en-ZA" b="0" dirty="0" smtClean="0"/>
              <a:t>offers himself instead of Benjamin, to be </a:t>
            </a:r>
            <a:r>
              <a:rPr lang="en-ZA" b="0" dirty="0" smtClean="0"/>
              <a:t>Joseph’s </a:t>
            </a:r>
            <a:r>
              <a:rPr lang="en-ZA" b="0" dirty="0" smtClean="0"/>
              <a:t>slave. </a:t>
            </a:r>
          </a:p>
          <a:p>
            <a:r>
              <a:rPr lang="en-ZA" b="0" i="1" dirty="0" smtClean="0">
                <a:solidFill>
                  <a:srgbClr val="C00000"/>
                </a:solidFill>
              </a:rPr>
              <a:t>Interesting to note that in Torah Exodus 22:1-4; the punishment for being a thief is in fact, slavery, in order to pay-off the debt… double. Another indication that the torah principles were all clearly known at this time. </a:t>
            </a:r>
          </a:p>
          <a:p>
            <a:pPr algn="just"/>
            <a:r>
              <a:rPr lang="en-US" b="0" dirty="0" smtClean="0"/>
              <a:t>Judah</a:t>
            </a:r>
            <a:r>
              <a:rPr lang="en-ZA" b="0" dirty="0" smtClean="0"/>
              <a:t> came near to him </a:t>
            </a:r>
            <a:r>
              <a:rPr lang="en-ZA" b="0" dirty="0" smtClean="0"/>
              <a:t>(</a:t>
            </a:r>
            <a:r>
              <a:rPr lang="en-ZA" dirty="0" smtClean="0"/>
              <a:t>J</a:t>
            </a:r>
            <a:r>
              <a:rPr lang="en-ZA" b="0" dirty="0" smtClean="0"/>
              <a:t>oseph</a:t>
            </a:r>
            <a:r>
              <a:rPr lang="en-ZA" b="0" dirty="0" smtClean="0"/>
              <a:t>) and he said to </a:t>
            </a:r>
            <a:r>
              <a:rPr lang="en-ZA" b="0" dirty="0" smtClean="0"/>
              <a:t>Joseph</a:t>
            </a:r>
            <a:r>
              <a:rPr lang="en-ZA" b="0" dirty="0" smtClean="0"/>
              <a:t>, </a:t>
            </a:r>
            <a:r>
              <a:rPr lang="en-ZA" b="0" i="1" dirty="0" smtClean="0"/>
              <a:t>“</a:t>
            </a:r>
            <a:r>
              <a:rPr lang="en-ZA" b="0" i="1" dirty="0" smtClean="0">
                <a:solidFill>
                  <a:srgbClr val="004821"/>
                </a:solidFill>
              </a:rPr>
              <a:t>O my master, please let your servant speak a word in my </a:t>
            </a:r>
            <a:r>
              <a:rPr lang="en-ZA" b="0" i="1" dirty="0" smtClean="0">
                <a:solidFill>
                  <a:srgbClr val="004821"/>
                </a:solidFill>
              </a:rPr>
              <a:t>master’s </a:t>
            </a:r>
            <a:r>
              <a:rPr lang="en-ZA" b="0" i="1" dirty="0" smtClean="0">
                <a:solidFill>
                  <a:srgbClr val="004821"/>
                </a:solidFill>
              </a:rPr>
              <a:t>hearing</a:t>
            </a:r>
            <a:r>
              <a:rPr lang="en-ZA" b="0" dirty="0" smtClean="0">
                <a:solidFill>
                  <a:srgbClr val="004821"/>
                </a:solidFill>
              </a:rPr>
              <a:t>…”</a:t>
            </a:r>
            <a:r>
              <a:rPr lang="en-ZA" b="0" dirty="0" smtClean="0"/>
              <a:t> The rabbis point out that the translation of this statement from the Hebrew might better be read as, </a:t>
            </a:r>
            <a:r>
              <a:rPr lang="en-ZA" b="0" dirty="0" smtClean="0">
                <a:solidFill>
                  <a:srgbClr val="C00000"/>
                </a:solidFill>
              </a:rPr>
              <a:t>“… </a:t>
            </a:r>
            <a:r>
              <a:rPr lang="en-ZA" b="0" i="1" dirty="0" smtClean="0">
                <a:solidFill>
                  <a:srgbClr val="C00000"/>
                </a:solidFill>
              </a:rPr>
              <a:t>please let your </a:t>
            </a:r>
            <a:r>
              <a:rPr lang="en-ZA" b="0" i="1" dirty="0" smtClean="0">
                <a:solidFill>
                  <a:srgbClr val="C00000"/>
                </a:solidFill>
              </a:rPr>
              <a:t>servant’s </a:t>
            </a:r>
            <a:r>
              <a:rPr lang="en-ZA" b="0" i="1" dirty="0" smtClean="0">
                <a:solidFill>
                  <a:srgbClr val="C00000"/>
                </a:solidFill>
              </a:rPr>
              <a:t>words enter your ears</a:t>
            </a:r>
            <a:r>
              <a:rPr lang="en-ZA" b="0" dirty="0" smtClean="0">
                <a:solidFill>
                  <a:srgbClr val="C00000"/>
                </a:solidFill>
              </a:rPr>
              <a:t>”, </a:t>
            </a:r>
            <a:r>
              <a:rPr lang="en-ZA" b="0" dirty="0" smtClean="0"/>
              <a:t>as the connotation here, is that of asking that </a:t>
            </a:r>
            <a:r>
              <a:rPr lang="en-ZA" b="0" dirty="0" smtClean="0"/>
              <a:t>Joseph </a:t>
            </a:r>
            <a:r>
              <a:rPr lang="en-ZA" b="0" dirty="0" smtClean="0"/>
              <a:t>please understand what </a:t>
            </a:r>
            <a:r>
              <a:rPr lang="en-US" b="0" dirty="0" smtClean="0"/>
              <a:t>Judah</a:t>
            </a:r>
            <a:r>
              <a:rPr lang="en-ZA" b="0" dirty="0" smtClean="0"/>
              <a:t> is about to relate.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8</a:t>
            </a:fld>
            <a:endParaRPr lang="en-Z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TORN TO PIECES</a:t>
            </a:r>
            <a:endParaRPr lang="en-ZA" dirty="0"/>
          </a:p>
        </p:txBody>
      </p:sp>
      <p:sp>
        <p:nvSpPr>
          <p:cNvPr id="3" name="Content Placeholder 2"/>
          <p:cNvSpPr>
            <a:spLocks noGrp="1"/>
          </p:cNvSpPr>
          <p:nvPr>
            <p:ph idx="1"/>
          </p:nvPr>
        </p:nvSpPr>
        <p:spPr/>
        <p:txBody>
          <a:bodyPr>
            <a:noAutofit/>
          </a:bodyPr>
          <a:lstStyle/>
          <a:p>
            <a:pPr algn="ctr">
              <a:lnSpc>
                <a:spcPts val="2500"/>
              </a:lnSpc>
            </a:pPr>
            <a:r>
              <a:rPr lang="en-ZA" i="1" dirty="0" smtClean="0">
                <a:solidFill>
                  <a:srgbClr val="004821"/>
                </a:solidFill>
              </a:rPr>
              <a:t>“Then your servant my father said to us, ‘You know that my wife bore me two sons, and the one went out from me, and I said, “Truly, he is torn, torn to pieces!” And I have not seen him since</a:t>
            </a:r>
            <a:r>
              <a:rPr lang="en-ZA" b="1" i="1" dirty="0" smtClean="0">
                <a:solidFill>
                  <a:srgbClr val="004821"/>
                </a:solidFill>
              </a:rPr>
              <a:t>. </a:t>
            </a:r>
            <a:r>
              <a:rPr lang="en-ZA" b="1" i="1" dirty="0" smtClean="0">
                <a:solidFill>
                  <a:srgbClr val="004821"/>
                </a:solidFill>
              </a:rPr>
              <a:t>(</a:t>
            </a:r>
            <a:r>
              <a:rPr lang="en-ZA" b="1" i="1" dirty="0" smtClean="0">
                <a:solidFill>
                  <a:srgbClr val="004821"/>
                </a:solidFill>
              </a:rPr>
              <a:t>Genesis 44:27-28</a:t>
            </a:r>
            <a:r>
              <a:rPr lang="en-ZA" b="1" i="1" dirty="0" smtClean="0">
                <a:solidFill>
                  <a:srgbClr val="004821"/>
                </a:solidFill>
              </a:rPr>
              <a:t>)</a:t>
            </a:r>
            <a:endParaRPr lang="en-ZA" b="1" i="1" dirty="0" smtClean="0">
              <a:solidFill>
                <a:srgbClr val="004821"/>
              </a:solidFill>
            </a:endParaRPr>
          </a:p>
          <a:p>
            <a:pPr algn="just">
              <a:lnSpc>
                <a:spcPts val="2500"/>
              </a:lnSpc>
            </a:pPr>
            <a:r>
              <a:rPr lang="en-US" b="0" i="1" dirty="0" smtClean="0"/>
              <a:t>“</a:t>
            </a:r>
            <a:r>
              <a:rPr lang="en-US" b="0" i="1" dirty="0" smtClean="0"/>
              <a:t>He has surely been torn to pieces</a:t>
            </a:r>
            <a:r>
              <a:rPr lang="en-US" b="0" dirty="0" smtClean="0"/>
              <a:t>” is a prophetic reference to the future separation of the twelve tribes of Jacob/Israel; they will separate and become Two Houses—the House of Judah and the House of Israel—and they will be assimilated into the Nations around them. Following the pattern this prophetic biblical narrative portrays, we can ascertain that as the tribes are even now being drawn together by the Holy Spirit (Ezekiel 37), it is imperative that Benjamin is with them, as he will act as the liaison between the Two Houses of Israel.</a:t>
            </a:r>
          </a:p>
          <a:p>
            <a:pPr algn="just">
              <a:lnSpc>
                <a:spcPts val="2500"/>
              </a:lnSpc>
            </a:pPr>
            <a:r>
              <a:rPr lang="en-US" b="1" dirty="0" smtClean="0">
                <a:solidFill>
                  <a:srgbClr val="C00000"/>
                </a:solidFill>
              </a:rPr>
              <a:t>Legends of the Jews: </a:t>
            </a:r>
            <a:r>
              <a:rPr lang="en-ZA" b="0" dirty="0" smtClean="0">
                <a:solidFill>
                  <a:srgbClr val="C00000"/>
                </a:solidFill>
              </a:rPr>
              <a:t>The other brethren withheld themselves intentionally from taking part in the dispute between Judah and Joseph, saying, "</a:t>
            </a:r>
            <a:r>
              <a:rPr lang="en-ZA" b="0" i="1" dirty="0" smtClean="0">
                <a:solidFill>
                  <a:srgbClr val="C00000"/>
                </a:solidFill>
              </a:rPr>
              <a:t>Kings are carrying on a dispute, and it is not seemly for us to interfere between them.“ </a:t>
            </a:r>
            <a:endParaRPr lang="en-ZA" b="0" dirty="0" smtClean="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9</a:t>
            </a:fld>
            <a:endParaRPr lang="en-Z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TIED TO BENJAMIN SOUL</a:t>
            </a:r>
            <a:endParaRPr lang="en-ZA" dirty="0"/>
          </a:p>
        </p:txBody>
      </p:sp>
      <p:sp>
        <p:nvSpPr>
          <p:cNvPr id="3" name="Content Placeholder 2"/>
          <p:cNvSpPr>
            <a:spLocks noGrp="1"/>
          </p:cNvSpPr>
          <p:nvPr>
            <p:ph idx="1"/>
          </p:nvPr>
        </p:nvSpPr>
        <p:spPr/>
        <p:txBody>
          <a:bodyPr>
            <a:normAutofit fontScale="77500" lnSpcReduction="20000"/>
          </a:bodyPr>
          <a:lstStyle/>
          <a:p>
            <a:pPr algn="ctr">
              <a:lnSpc>
                <a:spcPts val="2200"/>
              </a:lnSpc>
            </a:pPr>
            <a:r>
              <a:rPr lang="en-ZA" sz="2800" i="1" dirty="0" smtClean="0">
                <a:solidFill>
                  <a:srgbClr val="004821"/>
                </a:solidFill>
              </a:rPr>
              <a:t>‘And if you take this one from me too, and harm comes to him, you shall bring down my grey hair with evil to the grave.’ “And now, if I come to your servant my father and the boy is not with us – since his own life is bound up in his life – then it shall be, when he sees that the boy is not with us, that he shall die. So your servants shall bring down the grey hair of your servant our father with evil to the grave. </a:t>
            </a:r>
            <a:r>
              <a:rPr lang="en-ZA" sz="2800" b="1" i="1" dirty="0" smtClean="0">
                <a:solidFill>
                  <a:srgbClr val="004821"/>
                </a:solidFill>
              </a:rPr>
              <a:t>(</a:t>
            </a:r>
            <a:r>
              <a:rPr lang="en-ZA" sz="2800" b="1" i="1" dirty="0" smtClean="0">
                <a:solidFill>
                  <a:srgbClr val="004821"/>
                </a:solidFill>
              </a:rPr>
              <a:t>Genesis 44:29-31)</a:t>
            </a:r>
          </a:p>
          <a:p>
            <a:pPr algn="just">
              <a:lnSpc>
                <a:spcPts val="2200"/>
              </a:lnSpc>
            </a:pPr>
            <a:r>
              <a:rPr lang="en-US" sz="2800" b="0" dirty="0" smtClean="0"/>
              <a:t>Judah</a:t>
            </a:r>
            <a:r>
              <a:rPr lang="en-ZA" sz="2800" b="0" dirty="0" smtClean="0"/>
              <a:t> </a:t>
            </a:r>
            <a:r>
              <a:rPr lang="en-ZA" sz="2800" b="0" dirty="0" smtClean="0"/>
              <a:t>tells </a:t>
            </a:r>
            <a:r>
              <a:rPr lang="en-ZA" sz="2800" dirty="0" smtClean="0"/>
              <a:t>J</a:t>
            </a:r>
            <a:r>
              <a:rPr lang="en-ZA" sz="2800" b="0" dirty="0" smtClean="0"/>
              <a:t>oseph </a:t>
            </a:r>
            <a:r>
              <a:rPr lang="en-ZA" sz="2800" b="0" dirty="0" smtClean="0"/>
              <a:t>that </a:t>
            </a:r>
            <a:r>
              <a:rPr lang="en-ZA" sz="2800" b="0" dirty="0" smtClean="0"/>
              <a:t>Jacob’s </a:t>
            </a:r>
            <a:r>
              <a:rPr lang="en-ZA" sz="2800" b="0" i="1" dirty="0" smtClean="0"/>
              <a:t>“life</a:t>
            </a:r>
            <a:r>
              <a:rPr lang="en-ZA" sz="2800" b="0" dirty="0" smtClean="0"/>
              <a:t>” (actually his </a:t>
            </a:r>
            <a:r>
              <a:rPr lang="en-ZA" sz="2800" b="0" i="1" dirty="0" smtClean="0"/>
              <a:t>“</a:t>
            </a:r>
            <a:r>
              <a:rPr lang="en-ZA" sz="2800" b="0" i="1" dirty="0" err="1" smtClean="0"/>
              <a:t>nefesh</a:t>
            </a:r>
            <a:r>
              <a:rPr lang="en-ZA" sz="2800" b="0" i="1" dirty="0" smtClean="0"/>
              <a:t>” or “soul</a:t>
            </a:r>
            <a:r>
              <a:rPr lang="en-ZA" sz="2800" b="0" dirty="0" smtClean="0"/>
              <a:t>”) is </a:t>
            </a:r>
            <a:r>
              <a:rPr lang="en-ZA" sz="2800" b="0" i="1" dirty="0" smtClean="0"/>
              <a:t>“</a:t>
            </a:r>
            <a:r>
              <a:rPr lang="en-ZA" sz="2800" b="0" i="1" dirty="0" err="1" smtClean="0"/>
              <a:t>qashar</a:t>
            </a:r>
            <a:r>
              <a:rPr lang="en-ZA" sz="2800" b="0" i="1" dirty="0" smtClean="0"/>
              <a:t>” or “tied to </a:t>
            </a:r>
            <a:r>
              <a:rPr lang="en-ZA" sz="2800" b="0" i="1" dirty="0" smtClean="0"/>
              <a:t>Benjamin’s </a:t>
            </a:r>
            <a:r>
              <a:rPr lang="en-ZA" sz="2800" b="0" i="1" dirty="0" smtClean="0"/>
              <a:t>soul</a:t>
            </a:r>
            <a:r>
              <a:rPr lang="en-ZA" sz="2800" b="0" dirty="0" smtClean="0"/>
              <a:t>”. If Benjamin doesn’t go back to his father, </a:t>
            </a:r>
            <a:r>
              <a:rPr lang="en-ZA" sz="2800" b="0" dirty="0" smtClean="0"/>
              <a:t>Israel </a:t>
            </a:r>
            <a:r>
              <a:rPr lang="en-ZA" sz="2800" b="0" dirty="0" smtClean="0"/>
              <a:t>will surely die. The ISR Scriptures say that </a:t>
            </a:r>
            <a:r>
              <a:rPr lang="en-US" sz="2800" b="0" dirty="0" smtClean="0"/>
              <a:t>Judah </a:t>
            </a:r>
            <a:r>
              <a:rPr lang="en-ZA" sz="2800" b="0" dirty="0" smtClean="0"/>
              <a:t>said he </a:t>
            </a:r>
            <a:r>
              <a:rPr lang="en-ZA" sz="2800" b="0" i="1" dirty="0" smtClean="0"/>
              <a:t>“went guaranty</a:t>
            </a:r>
            <a:r>
              <a:rPr lang="en-ZA" sz="2800" b="0" dirty="0" smtClean="0"/>
              <a:t>” for the boy; the Hebrew reads “</a:t>
            </a:r>
            <a:r>
              <a:rPr lang="en-ZA" sz="2800" b="0" i="1" dirty="0" err="1" smtClean="0"/>
              <a:t>Ki</a:t>
            </a:r>
            <a:r>
              <a:rPr lang="en-ZA" sz="2800" b="0" i="1" dirty="0" smtClean="0"/>
              <a:t> </a:t>
            </a:r>
            <a:r>
              <a:rPr lang="en-ZA" sz="2800" b="0" i="1" dirty="0" err="1" smtClean="0"/>
              <a:t>eh’bed’eh</a:t>
            </a:r>
            <a:r>
              <a:rPr lang="en-ZA" sz="2800" b="0" i="1" dirty="0" smtClean="0"/>
              <a:t> </a:t>
            </a:r>
            <a:r>
              <a:rPr lang="en-ZA" sz="2800" b="0" i="1" dirty="0" err="1" smtClean="0"/>
              <a:t>a’rav</a:t>
            </a:r>
            <a:r>
              <a:rPr lang="en-ZA" sz="2800" b="0" i="1" dirty="0" smtClean="0"/>
              <a:t> </a:t>
            </a:r>
            <a:r>
              <a:rPr lang="en-ZA" sz="2800" b="0" i="1" dirty="0" smtClean="0"/>
              <a:t>et </a:t>
            </a:r>
            <a:r>
              <a:rPr lang="en-ZA" sz="2800" b="0" i="1" dirty="0" err="1" smtClean="0"/>
              <a:t>ha’na’ar</a:t>
            </a:r>
            <a:r>
              <a:rPr lang="en-ZA" sz="2800" b="0" dirty="0" smtClean="0"/>
              <a:t>” which means he personally took responsibility for the boy’s actions and welfare, to his father. This is the crux of the remarkable thing that </a:t>
            </a:r>
            <a:r>
              <a:rPr lang="en-US" sz="2800" b="0" dirty="0" smtClean="0"/>
              <a:t>Judah</a:t>
            </a:r>
            <a:r>
              <a:rPr lang="en-ZA" sz="2800" b="0" dirty="0" smtClean="0"/>
              <a:t> did. A sovereign takes personal responsibility for his people. It was </a:t>
            </a:r>
            <a:r>
              <a:rPr lang="en-US" sz="2800" b="0" dirty="0" smtClean="0"/>
              <a:t>Judah’</a:t>
            </a:r>
            <a:r>
              <a:rPr lang="en-ZA" sz="2800" b="0" dirty="0" smtClean="0"/>
              <a:t>s idea to sell his brother into slavery, in order to spare his life. And now, he stands before the judge, a foreign judge he believes, to face up to his crimes; and he offers to take his brother’s punishment. </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10</a:t>
            </a:fld>
            <a:endParaRPr lang="en-Z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SELF SACRIFICE</a:t>
            </a:r>
            <a:endParaRPr lang="en-ZA" dirty="0"/>
          </a:p>
        </p:txBody>
      </p:sp>
      <p:sp>
        <p:nvSpPr>
          <p:cNvPr id="3" name="Content Placeholder 2"/>
          <p:cNvSpPr>
            <a:spLocks noGrp="1"/>
          </p:cNvSpPr>
          <p:nvPr>
            <p:ph idx="1"/>
          </p:nvPr>
        </p:nvSpPr>
        <p:spPr/>
        <p:txBody>
          <a:bodyPr>
            <a:normAutofit fontScale="92500"/>
          </a:bodyPr>
          <a:lstStyle/>
          <a:p>
            <a:pPr algn="ctr"/>
            <a:r>
              <a:rPr lang="en-ZA" sz="2400" i="1" dirty="0" smtClean="0">
                <a:solidFill>
                  <a:srgbClr val="004821"/>
                </a:solidFill>
              </a:rPr>
              <a:t>“For your servant went guaranty for the boy to my father, saying, ‘If I do not bring him back to you, then I shall be a sinner before my father forever.’ “And now, please let your servant remain instead of the boy as a slave to my master, and let the boy go up with his brothers. “For how do I go up to my father if the boy is not with me, lest I see the evil that would come upon my father</a:t>
            </a:r>
            <a:r>
              <a:rPr lang="en-ZA" sz="2400" b="1" i="1" dirty="0" smtClean="0">
                <a:solidFill>
                  <a:srgbClr val="004821"/>
                </a:solidFill>
              </a:rPr>
              <a:t>?” (Genesis 44:32-34)</a:t>
            </a:r>
          </a:p>
          <a:p>
            <a:pPr algn="just"/>
            <a:r>
              <a:rPr lang="en-US" sz="2400" b="0" dirty="0" smtClean="0"/>
              <a:t>Judah</a:t>
            </a:r>
            <a:r>
              <a:rPr lang="en-US" sz="2400" b="0" dirty="0" smtClean="0"/>
              <a:t>, who had participated in the sale of Joseph into slavery in Egypt, ends up offering himself to Joseph as a slave. What goes around, comes around. </a:t>
            </a:r>
            <a:r>
              <a:rPr lang="en-US" sz="2400" b="0" i="1" dirty="0" smtClean="0">
                <a:solidFill>
                  <a:srgbClr val="004821"/>
                </a:solidFill>
              </a:rPr>
              <a:t>"Be not deceived; God is not mocked: for whatsoever a man </a:t>
            </a:r>
            <a:r>
              <a:rPr lang="en-US" sz="2400" b="0" i="1" dirty="0" err="1" smtClean="0">
                <a:solidFill>
                  <a:srgbClr val="004821"/>
                </a:solidFill>
              </a:rPr>
              <a:t>soweth</a:t>
            </a:r>
            <a:r>
              <a:rPr lang="en-US" sz="2400" b="0" i="1" dirty="0" smtClean="0">
                <a:solidFill>
                  <a:srgbClr val="004821"/>
                </a:solidFill>
              </a:rPr>
              <a:t>, that shall he also reap" (Gal.6:7).</a:t>
            </a:r>
            <a:r>
              <a:rPr lang="en-US" sz="2400" b="0" i="1" dirty="0" smtClean="0"/>
              <a:t> </a:t>
            </a:r>
            <a:r>
              <a:rPr lang="en-US" sz="2400" b="0" dirty="0" smtClean="0"/>
              <a:t>Having spent years wrestling with a troubled conscience over the past, coming to repentance, and then offering to substitute himself in his brother's place, Judah received much grace. His sentence was commuted, accounted as "</a:t>
            </a:r>
            <a:r>
              <a:rPr lang="en-US" sz="2400" b="0" i="1" dirty="0" smtClean="0"/>
              <a:t>time served</a:t>
            </a:r>
            <a:r>
              <a:rPr lang="en-US" sz="2400" b="0" dirty="0" smtClean="0"/>
              <a:t>", and the matter was adjourned.</a:t>
            </a:r>
            <a:r>
              <a:rPr lang="en-US" sz="2400" b="0" i="1" dirty="0" smtClean="0"/>
              <a:t>  </a:t>
            </a:r>
            <a:r>
              <a:rPr lang="en-US" sz="2400" b="0" dirty="0" smtClean="0"/>
              <a:t>Judah was advanced to further service.</a:t>
            </a:r>
            <a:r>
              <a:rPr lang="en-US" sz="2400" b="0" i="1" dirty="0" smtClean="0"/>
              <a:t>   </a:t>
            </a:r>
            <a:endParaRPr lang="en-ZA" sz="2400" b="0" dirty="0" smtClean="0"/>
          </a:p>
          <a:p>
            <a:endParaRPr lang="en-ZA" dirty="0" smtClean="0">
              <a:solidFill>
                <a:srgbClr val="004821"/>
              </a:solidFill>
            </a:endParaRP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11</a:t>
            </a:fld>
            <a:endParaRPr lang="en-Z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z="4800" dirty="0" smtClean="0"/>
              <a:t>יהושע</a:t>
            </a:r>
            <a:endParaRPr lang="en-ZA" dirty="0"/>
          </a:p>
        </p:txBody>
      </p:sp>
      <p:sp>
        <p:nvSpPr>
          <p:cNvPr id="3" name="Content Placeholder 2"/>
          <p:cNvSpPr>
            <a:spLocks noGrp="1"/>
          </p:cNvSpPr>
          <p:nvPr>
            <p:ph idx="1"/>
          </p:nvPr>
        </p:nvSpPr>
        <p:spPr/>
        <p:txBody>
          <a:bodyPr>
            <a:normAutofit lnSpcReduction="10000"/>
          </a:bodyPr>
          <a:lstStyle/>
          <a:p>
            <a:r>
              <a:rPr lang="en-ZA" dirty="0" smtClean="0"/>
              <a:t>Judah’s plea </a:t>
            </a:r>
            <a:r>
              <a:rPr lang="en-ZA" dirty="0" smtClean="0"/>
              <a:t>to </a:t>
            </a:r>
            <a:r>
              <a:rPr lang="en-ZA" dirty="0" smtClean="0"/>
              <a:t>Joseph </a:t>
            </a:r>
            <a:r>
              <a:rPr lang="en-ZA" dirty="0" smtClean="0"/>
              <a:t>echoes the life of one of his descendants: </a:t>
            </a:r>
            <a:r>
              <a:rPr lang="he-IL" dirty="0" smtClean="0"/>
              <a:t>יהושע</a:t>
            </a:r>
            <a:r>
              <a:rPr lang="en-ZA" b="1" dirty="0" smtClean="0"/>
              <a:t>—the </a:t>
            </a:r>
            <a:r>
              <a:rPr lang="en-ZA" b="1" dirty="0" smtClean="0"/>
              <a:t>‘lion’ of the tribe of </a:t>
            </a:r>
            <a:r>
              <a:rPr lang="en-ZA" b="1" dirty="0" smtClean="0"/>
              <a:t>Judah </a:t>
            </a:r>
            <a:r>
              <a:rPr lang="en-ZA" b="1" dirty="0" smtClean="0"/>
              <a:t>and the Shepherd of Israel</a:t>
            </a:r>
            <a:r>
              <a:rPr lang="en-ZA" dirty="0" smtClean="0"/>
              <a:t> who gave His life so that mankind may not perish but have eternal life.</a:t>
            </a:r>
            <a:br>
              <a:rPr lang="en-ZA" dirty="0" smtClean="0"/>
            </a:br>
            <a:r>
              <a:rPr lang="he-IL" dirty="0" smtClean="0"/>
              <a:t>יהושע</a:t>
            </a:r>
            <a:r>
              <a:rPr lang="en-ZA" dirty="0" smtClean="0"/>
              <a:t> </a:t>
            </a:r>
            <a:r>
              <a:rPr lang="en-ZA" dirty="0" smtClean="0"/>
              <a:t>foresaw that such as sacrifice would be necessary to save His sheep and said: </a:t>
            </a:r>
            <a:r>
              <a:rPr lang="en-ZA" i="1" dirty="0" smtClean="0">
                <a:solidFill>
                  <a:srgbClr val="004821"/>
                </a:solidFill>
              </a:rPr>
              <a:t>“I am the good shepherd. The good shepherd lays down His life for the sheep</a:t>
            </a:r>
            <a:r>
              <a:rPr lang="en-ZA" i="1" dirty="0" smtClean="0">
                <a:solidFill>
                  <a:srgbClr val="004821"/>
                </a:solidFill>
              </a:rPr>
              <a:t>. (</a:t>
            </a:r>
            <a:r>
              <a:rPr lang="en-ZA" b="1" i="1" dirty="0" smtClean="0">
                <a:solidFill>
                  <a:srgbClr val="004821"/>
                </a:solidFill>
              </a:rPr>
              <a:t>John 10:11; see also v. 14 and Hebrews 13:20</a:t>
            </a:r>
            <a:r>
              <a:rPr lang="en-ZA" b="1" i="1" dirty="0" smtClean="0">
                <a:solidFill>
                  <a:srgbClr val="004821"/>
                </a:solidFill>
              </a:rPr>
              <a:t>).</a:t>
            </a:r>
          </a:p>
          <a:p>
            <a:r>
              <a:rPr lang="en-ZA" dirty="0" smtClean="0"/>
              <a:t>While </a:t>
            </a:r>
            <a:r>
              <a:rPr lang="en-ZA" dirty="0" smtClean="0"/>
              <a:t>many Christians and Catholics over the centuries have accused the Jews of crucifying </a:t>
            </a:r>
            <a:r>
              <a:rPr lang="he-IL" dirty="0" smtClean="0"/>
              <a:t>יהושע</a:t>
            </a:r>
            <a:r>
              <a:rPr lang="en-ZA" dirty="0" smtClean="0"/>
              <a:t>, </a:t>
            </a:r>
            <a:r>
              <a:rPr lang="en-ZA" dirty="0" smtClean="0"/>
              <a:t>He makes it clear that no one took His life from Him, but He laid it down willingly.  He offered Himself as a sacrifice for us all</a:t>
            </a:r>
            <a:r>
              <a:rPr lang="en-ZA" dirty="0" smtClean="0"/>
              <a:t>.</a:t>
            </a:r>
          </a:p>
          <a:p>
            <a:r>
              <a:rPr lang="en-ZA" dirty="0" smtClean="0"/>
              <a:t>Both Judah and </a:t>
            </a:r>
            <a:r>
              <a:rPr lang="he-IL" dirty="0" smtClean="0"/>
              <a:t>יהושע</a:t>
            </a:r>
            <a:r>
              <a:rPr lang="en-ZA" dirty="0" smtClean="0"/>
              <a:t> effectively said, </a:t>
            </a:r>
            <a:r>
              <a:rPr lang="en-ZA" i="1" dirty="0" smtClean="0"/>
              <a:t>“Take me instead!”</a:t>
            </a:r>
          </a:p>
          <a:p>
            <a:pPr algn="ctr"/>
            <a:r>
              <a:rPr lang="en-ZA" i="1" dirty="0" smtClean="0">
                <a:solidFill>
                  <a:srgbClr val="004821"/>
                </a:solidFill>
              </a:rPr>
              <a:t> </a:t>
            </a:r>
            <a:r>
              <a:rPr lang="en-ZA" i="1" dirty="0" smtClean="0">
                <a:solidFill>
                  <a:srgbClr val="004821"/>
                </a:solidFill>
              </a:rPr>
              <a:t>“No one has greater love than this: that one should lay down his life for his friends. </a:t>
            </a:r>
            <a:r>
              <a:rPr lang="en-ZA" b="1" i="1" dirty="0" smtClean="0">
                <a:solidFill>
                  <a:srgbClr val="004821"/>
                </a:solidFill>
              </a:rPr>
              <a:t>(</a:t>
            </a:r>
            <a:r>
              <a:rPr lang="en-ZA" b="1" i="1" dirty="0" smtClean="0">
                <a:solidFill>
                  <a:srgbClr val="004821"/>
                </a:solidFill>
              </a:rPr>
              <a:t>John 15:13)</a:t>
            </a:r>
          </a:p>
          <a:p>
            <a:pPr algn="ctr"/>
            <a:r>
              <a:rPr lang="en-ZA" i="1" dirty="0" smtClean="0">
                <a:solidFill>
                  <a:srgbClr val="004821"/>
                </a:solidFill>
              </a:rPr>
              <a:t>“</a:t>
            </a:r>
            <a:r>
              <a:rPr lang="en-ZA" i="1" dirty="0" smtClean="0">
                <a:solidFill>
                  <a:srgbClr val="004821"/>
                </a:solidFill>
              </a:rPr>
              <a:t>“Because of this the Father loves Me, because I lay down My life, in order to receive it again. </a:t>
            </a:r>
            <a:r>
              <a:rPr lang="en-ZA" b="1" i="1" dirty="0" smtClean="0">
                <a:solidFill>
                  <a:srgbClr val="004821"/>
                </a:solidFill>
              </a:rPr>
              <a:t>(</a:t>
            </a:r>
            <a:r>
              <a:rPr lang="en-ZA" b="1" i="1" dirty="0" smtClean="0">
                <a:solidFill>
                  <a:srgbClr val="004821"/>
                </a:solidFill>
              </a:rPr>
              <a:t>John 10:17</a:t>
            </a:r>
            <a:r>
              <a:rPr lang="en-ZA" i="1" dirty="0" smtClean="0">
                <a:solidFill>
                  <a:srgbClr val="004821"/>
                </a:solidFill>
              </a:rPr>
              <a:t>)</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12</a:t>
            </a:fld>
            <a:endParaRPr lang="en-Z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SELF SACRIFICE - MOSES</a:t>
            </a:r>
            <a:endParaRPr lang="en-ZA" dirty="0"/>
          </a:p>
        </p:txBody>
      </p:sp>
      <p:sp>
        <p:nvSpPr>
          <p:cNvPr id="3" name="Content Placeholder 2"/>
          <p:cNvSpPr>
            <a:spLocks noGrp="1"/>
          </p:cNvSpPr>
          <p:nvPr>
            <p:ph idx="1"/>
          </p:nvPr>
        </p:nvSpPr>
        <p:spPr/>
        <p:txBody>
          <a:bodyPr>
            <a:noAutofit/>
          </a:bodyPr>
          <a:lstStyle/>
          <a:p>
            <a:pPr>
              <a:lnSpc>
                <a:spcPts val="2500"/>
              </a:lnSpc>
            </a:pPr>
            <a:r>
              <a:rPr lang="en-ZA" dirty="0" smtClean="0"/>
              <a:t>Moses is another Biblical figure who displayed a spirit of self-sacrifice.  When God called Him to lead the children of Israel out of Egypt, he endured much suffering at their hands</a:t>
            </a:r>
            <a:r>
              <a:rPr lang="en-ZA" dirty="0" smtClean="0"/>
              <a:t>.</a:t>
            </a:r>
          </a:p>
          <a:p>
            <a:pPr>
              <a:lnSpc>
                <a:spcPts val="2500"/>
              </a:lnSpc>
            </a:pPr>
            <a:r>
              <a:rPr lang="en-ZA" dirty="0" smtClean="0"/>
              <a:t>Nevertheless</a:t>
            </a:r>
            <a:r>
              <a:rPr lang="en-ZA" dirty="0" smtClean="0"/>
              <a:t>, he went so far as to ask God to blot his own name out of the Book of Life, if God would not forgive His people, Israel, for their sin of idolatry with the golden calf.  </a:t>
            </a:r>
          </a:p>
          <a:p>
            <a:pPr algn="ctr">
              <a:lnSpc>
                <a:spcPts val="2500"/>
              </a:lnSpc>
            </a:pPr>
            <a:r>
              <a:rPr lang="en-ZA" i="1" dirty="0" smtClean="0">
                <a:solidFill>
                  <a:srgbClr val="004821"/>
                </a:solidFill>
              </a:rPr>
              <a:t>“</a:t>
            </a:r>
            <a:r>
              <a:rPr lang="en-ZA" i="1" dirty="0" smtClean="0">
                <a:solidFill>
                  <a:srgbClr val="004821"/>
                </a:solidFill>
              </a:rPr>
              <a:t>“And now, if You would forgive their sin, but if not, please blot me out of Your book which You have written.” </a:t>
            </a:r>
            <a:r>
              <a:rPr lang="en-ZA" b="1" i="1" dirty="0" smtClean="0">
                <a:solidFill>
                  <a:srgbClr val="004821"/>
                </a:solidFill>
              </a:rPr>
              <a:t>(</a:t>
            </a:r>
            <a:r>
              <a:rPr lang="en-ZA" b="1" i="1" dirty="0" smtClean="0">
                <a:solidFill>
                  <a:srgbClr val="004821"/>
                </a:solidFill>
              </a:rPr>
              <a:t>Exodus 32:32)</a:t>
            </a:r>
          </a:p>
          <a:p>
            <a:pPr>
              <a:lnSpc>
                <a:spcPts val="2500"/>
              </a:lnSpc>
            </a:pPr>
            <a:r>
              <a:rPr lang="en-ZA" dirty="0" smtClean="0"/>
              <a:t>Moreover</a:t>
            </a:r>
            <a:r>
              <a:rPr lang="en-ZA" dirty="0" smtClean="0"/>
              <a:t>, Moses sacrificially toiled long and weary hours in an effort to judge Israel’s disputes.  His effort was so colossal that his father-in-law, </a:t>
            </a:r>
            <a:r>
              <a:rPr lang="en-ZA" dirty="0" err="1" smtClean="0"/>
              <a:t>Jethro</a:t>
            </a:r>
            <a:r>
              <a:rPr lang="en-ZA" dirty="0" smtClean="0"/>
              <a:t>, </a:t>
            </a:r>
            <a:r>
              <a:rPr lang="en-ZA" dirty="0" smtClean="0"/>
              <a:t>warned him that if he continued, he would wear himself out</a:t>
            </a:r>
            <a:r>
              <a:rPr lang="en-ZA" dirty="0" smtClean="0"/>
              <a:t>.</a:t>
            </a:r>
          </a:p>
          <a:p>
            <a:pPr>
              <a:lnSpc>
                <a:spcPts val="2500"/>
              </a:lnSpc>
            </a:pPr>
            <a:r>
              <a:rPr lang="en-ZA" dirty="0" smtClean="0"/>
              <a:t>Like </a:t>
            </a:r>
            <a:r>
              <a:rPr lang="en-ZA" dirty="0" smtClean="0"/>
              <a:t>Moses, we can become irritable when we have pushed beyond sensible limits and have become worn out.  When we do this, we risk alienating everyone around us with our bad attitudes</a:t>
            </a:r>
            <a:r>
              <a:rPr lang="en-ZA" dirty="0" smtClean="0"/>
              <a:t>.</a:t>
            </a:r>
          </a:p>
          <a:p>
            <a:pPr>
              <a:lnSpc>
                <a:spcPts val="2500"/>
              </a:lnSpc>
            </a:pPr>
            <a:r>
              <a:rPr lang="en-ZA" dirty="0" smtClean="0"/>
              <a:t/>
            </a:r>
            <a:br>
              <a:rPr lang="en-ZA" dirty="0" smtClean="0"/>
            </a:b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13</a:t>
            </a:fld>
            <a:endParaRPr lang="en-Z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THE EXAMPLE OF PAUL - RABBI SHAUL</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t>
            </a:r>
            <a:r>
              <a:rPr lang="en-ZA" i="1" dirty="0" smtClean="0">
                <a:solidFill>
                  <a:srgbClr val="004821"/>
                </a:solidFill>
              </a:rPr>
              <a:t>For I myself could have wished to be banished from Messiah for the sake of my brothers, my relatives according to the flesh, </a:t>
            </a:r>
            <a:r>
              <a:rPr lang="en-ZA" b="1" i="1" dirty="0" smtClean="0">
                <a:solidFill>
                  <a:srgbClr val="004821"/>
                </a:solidFill>
              </a:rPr>
              <a:t>(</a:t>
            </a:r>
            <a:r>
              <a:rPr lang="en-ZA" b="1" i="1" dirty="0" smtClean="0">
                <a:solidFill>
                  <a:srgbClr val="004821"/>
                </a:solidFill>
              </a:rPr>
              <a:t>Romans 9:3)</a:t>
            </a:r>
          </a:p>
          <a:p>
            <a:r>
              <a:rPr lang="en-ZA" dirty="0" smtClean="0"/>
              <a:t>Apostle Paul </a:t>
            </a:r>
            <a:r>
              <a:rPr lang="en-ZA" dirty="0" smtClean="0"/>
              <a:t>also sacrificed himself for the sake of bringing the Gospel to the Gentiles</a:t>
            </a:r>
            <a:r>
              <a:rPr lang="en-ZA" dirty="0" smtClean="0"/>
              <a:t>. Nevertheless</a:t>
            </a:r>
            <a:r>
              <a:rPr lang="en-ZA" dirty="0" smtClean="0"/>
              <a:t>, his heart yearned for the salvation of the Jews.  He wished that he, himself, would be accursed if it would bring about the salvation of his brethren, the Jewish People</a:t>
            </a:r>
            <a:r>
              <a:rPr lang="en-ZA" dirty="0" smtClean="0"/>
              <a:t>.</a:t>
            </a:r>
          </a:p>
          <a:p>
            <a:r>
              <a:rPr lang="en-ZA" dirty="0" smtClean="0"/>
              <a:t>God </a:t>
            </a:r>
            <a:r>
              <a:rPr lang="en-ZA" dirty="0" smtClean="0"/>
              <a:t>may call us to make serious sacrifices for the sake of bringing salvation to His people, but the rewards will be well worth it</a:t>
            </a:r>
            <a:r>
              <a:rPr lang="en-ZA" dirty="0" smtClean="0"/>
              <a:t>.</a:t>
            </a:r>
          </a:p>
          <a:p>
            <a:pPr algn="ctr"/>
            <a:r>
              <a:rPr lang="en-ZA" i="1" dirty="0" smtClean="0">
                <a:solidFill>
                  <a:srgbClr val="004821"/>
                </a:solidFill>
              </a:rPr>
              <a:t>And He said to them, “Truly, I say to you, there is no one who has left house or parents or brothers or wife or children, for the sake of the reign of Elohim, who shall not receive many times more in this present time, and in the age to come everlasting life.” </a:t>
            </a:r>
            <a:r>
              <a:rPr lang="en-ZA" b="1" i="1" dirty="0" smtClean="0">
                <a:solidFill>
                  <a:srgbClr val="004821"/>
                </a:solidFill>
              </a:rPr>
              <a:t>(</a:t>
            </a:r>
            <a:r>
              <a:rPr lang="en-ZA" b="1" i="1" dirty="0" smtClean="0">
                <a:solidFill>
                  <a:srgbClr val="004821"/>
                </a:solidFill>
              </a:rPr>
              <a:t>Luke 18:29-30)</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14</a:t>
            </a:fld>
            <a:endParaRPr lang="en-Z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HYPOTHESIS</a:t>
            </a:r>
            <a:endParaRPr lang="en-ZA" dirty="0"/>
          </a:p>
        </p:txBody>
      </p:sp>
      <p:sp>
        <p:nvSpPr>
          <p:cNvPr id="3" name="Content Placeholder 2"/>
          <p:cNvSpPr>
            <a:spLocks noGrp="1"/>
          </p:cNvSpPr>
          <p:nvPr>
            <p:ph idx="1"/>
          </p:nvPr>
        </p:nvSpPr>
        <p:spPr/>
        <p:txBody>
          <a:bodyPr>
            <a:normAutofit lnSpcReduction="10000"/>
          </a:bodyPr>
          <a:lstStyle/>
          <a:p>
            <a:r>
              <a:rPr lang="en-ZA" dirty="0" smtClean="0"/>
              <a:t>Because we know that the </a:t>
            </a:r>
            <a:r>
              <a:rPr lang="en-ZA" dirty="0" smtClean="0"/>
              <a:t>example set by the forefathers is replicated on a grander scale by </a:t>
            </a:r>
            <a:r>
              <a:rPr lang="en-ZA" dirty="0" smtClean="0"/>
              <a:t>their descendants</a:t>
            </a:r>
            <a:r>
              <a:rPr lang="en-ZA" dirty="0" smtClean="0"/>
              <a:t>. </a:t>
            </a:r>
            <a:endParaRPr lang="en-ZA" dirty="0" smtClean="0"/>
          </a:p>
          <a:p>
            <a:r>
              <a:rPr lang="en-ZA" i="1" dirty="0" smtClean="0"/>
              <a:t>Judah pictures </a:t>
            </a:r>
            <a:r>
              <a:rPr lang="en-ZA" i="1" dirty="0" smtClean="0"/>
              <a:t>the Jews? In our </a:t>
            </a:r>
            <a:r>
              <a:rPr lang="en-ZA" i="1" dirty="0" err="1" smtClean="0"/>
              <a:t>parasha</a:t>
            </a:r>
            <a:r>
              <a:rPr lang="en-ZA" i="1" dirty="0" smtClean="0"/>
              <a:t>, </a:t>
            </a:r>
            <a:r>
              <a:rPr lang="en-ZA" i="1" dirty="0" smtClean="0"/>
              <a:t>the father </a:t>
            </a:r>
            <a:r>
              <a:rPr lang="en-ZA" i="1" dirty="0" smtClean="0"/>
              <a:t>entrusted </a:t>
            </a:r>
            <a:r>
              <a:rPr lang="en-ZA" i="1" dirty="0" smtClean="0"/>
              <a:t>Judah </a:t>
            </a:r>
            <a:r>
              <a:rPr lang="en-ZA" i="1" dirty="0" smtClean="0"/>
              <a:t>with Benyamin. Does this mean at some point still to come, the </a:t>
            </a:r>
            <a:r>
              <a:rPr lang="en-ZA" i="1" dirty="0" smtClean="0"/>
              <a:t>Jews (Judah) </a:t>
            </a:r>
            <a:r>
              <a:rPr lang="en-ZA" i="1" dirty="0" smtClean="0"/>
              <a:t>will come before </a:t>
            </a:r>
            <a:r>
              <a:rPr lang="en-ZA" i="1" dirty="0" smtClean="0"/>
              <a:t>Joseph </a:t>
            </a:r>
            <a:r>
              <a:rPr lang="en-ZA" i="1" dirty="0" smtClean="0"/>
              <a:t>(who unbeknownst to them is the Jewish Messiah) to plead </a:t>
            </a:r>
            <a:r>
              <a:rPr lang="en-ZA" i="1" dirty="0" smtClean="0"/>
              <a:t>for Benyamin</a:t>
            </a:r>
            <a:r>
              <a:rPr lang="en-ZA" i="1" dirty="0" smtClean="0"/>
              <a:t>?</a:t>
            </a:r>
          </a:p>
          <a:p>
            <a:r>
              <a:rPr lang="en-ZA" i="1" dirty="0" smtClean="0"/>
              <a:t>Who then, is Benyamin in this scenario? Torah’s picture of Benyamin (reference last week’s </a:t>
            </a:r>
            <a:r>
              <a:rPr lang="en-ZA" i="1" dirty="0" smtClean="0"/>
              <a:t>Torah commentary</a:t>
            </a:r>
            <a:r>
              <a:rPr lang="en-ZA" i="1" dirty="0" smtClean="0"/>
              <a:t>) is that he is of the same essence as </a:t>
            </a:r>
            <a:r>
              <a:rPr lang="en-ZA" i="1" dirty="0" smtClean="0"/>
              <a:t>Joseph. Benyamin </a:t>
            </a:r>
            <a:r>
              <a:rPr lang="en-ZA" i="1" dirty="0" smtClean="0"/>
              <a:t>may shadow </a:t>
            </a:r>
            <a:r>
              <a:rPr lang="en-ZA" i="1" dirty="0" smtClean="0"/>
              <a:t>Torah keeping, non-Jewish </a:t>
            </a:r>
            <a:r>
              <a:rPr lang="en-ZA" i="1" dirty="0" smtClean="0"/>
              <a:t>believers. Even today, some Jews are beginning to consider believers </a:t>
            </a:r>
            <a:r>
              <a:rPr lang="en-ZA" i="1" dirty="0" smtClean="0"/>
              <a:t>in Messiah </a:t>
            </a:r>
            <a:r>
              <a:rPr lang="en-ZA" i="1" dirty="0" smtClean="0"/>
              <a:t>who keep Sabbath, eat kosher, wear </a:t>
            </a:r>
            <a:r>
              <a:rPr lang="en-ZA" i="1" dirty="0" err="1" smtClean="0"/>
              <a:t>tzit-tzit</a:t>
            </a:r>
            <a:r>
              <a:rPr lang="en-ZA" i="1" dirty="0" smtClean="0"/>
              <a:t>, etc., to be their brothers</a:t>
            </a:r>
            <a:r>
              <a:rPr lang="en-ZA" i="1" dirty="0" smtClean="0"/>
              <a:t>. </a:t>
            </a:r>
          </a:p>
          <a:p>
            <a:r>
              <a:rPr lang="en-ZA" i="1" dirty="0" smtClean="0"/>
              <a:t>Benyamin, could therefore be seen as not the </a:t>
            </a:r>
            <a:r>
              <a:rPr lang="en-ZA" i="1" dirty="0" smtClean="0"/>
              <a:t>Messiah/Joseph </a:t>
            </a:r>
            <a:r>
              <a:rPr lang="en-ZA" i="1" dirty="0" smtClean="0"/>
              <a:t>(who is the head), but the body of </a:t>
            </a:r>
            <a:r>
              <a:rPr lang="en-ZA" i="1" dirty="0" smtClean="0"/>
              <a:t>the  Messiah</a:t>
            </a:r>
            <a:r>
              <a:rPr lang="en-ZA" i="1" dirty="0" smtClean="0"/>
              <a:t>. Together, </a:t>
            </a:r>
            <a:r>
              <a:rPr lang="en-ZA" i="1" dirty="0" smtClean="0"/>
              <a:t>Joseph </a:t>
            </a:r>
            <a:r>
              <a:rPr lang="en-ZA" i="1" dirty="0" smtClean="0"/>
              <a:t>and Benyamin make up the “oneness” of the Messiah.</a:t>
            </a:r>
            <a:endParaRPr lang="en-ZA"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15</a:t>
            </a:fld>
            <a:endParaRPr lang="en-Z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REVEALING</a:t>
            </a:r>
            <a:endParaRPr lang="en-ZA" dirty="0"/>
          </a:p>
        </p:txBody>
      </p:sp>
      <p:sp>
        <p:nvSpPr>
          <p:cNvPr id="3" name="Content Placeholder 2"/>
          <p:cNvSpPr>
            <a:spLocks noGrp="1"/>
          </p:cNvSpPr>
          <p:nvPr>
            <p:ph idx="1"/>
          </p:nvPr>
        </p:nvSpPr>
        <p:spPr/>
        <p:txBody>
          <a:bodyPr>
            <a:normAutofit fontScale="25000" lnSpcReduction="20000"/>
          </a:bodyPr>
          <a:lstStyle/>
          <a:p>
            <a:pPr algn="ctr"/>
            <a:r>
              <a:rPr lang="en-ZA" sz="8800" i="1" dirty="0" smtClean="0">
                <a:solidFill>
                  <a:srgbClr val="004821"/>
                </a:solidFill>
              </a:rPr>
              <a:t>And </a:t>
            </a:r>
            <a:r>
              <a:rPr lang="en-ZA" sz="8800" i="1" dirty="0" err="1" smtClean="0">
                <a:solidFill>
                  <a:srgbClr val="004821"/>
                </a:solidFill>
              </a:rPr>
              <a:t>Yosĕph</a:t>
            </a:r>
            <a:r>
              <a:rPr lang="en-ZA" sz="8800" i="1" dirty="0" smtClean="0">
                <a:solidFill>
                  <a:srgbClr val="004821"/>
                </a:solidFill>
              </a:rPr>
              <a:t> was unable to restrain himself before all those who stood by him, and he called out, “Have everyone go out from me!” So no one stood with him while </a:t>
            </a:r>
            <a:r>
              <a:rPr lang="en-ZA" sz="8800" i="1" dirty="0" err="1" smtClean="0">
                <a:solidFill>
                  <a:srgbClr val="004821"/>
                </a:solidFill>
              </a:rPr>
              <a:t>Yosĕph</a:t>
            </a:r>
            <a:r>
              <a:rPr lang="en-ZA" sz="8800" i="1" dirty="0" smtClean="0">
                <a:solidFill>
                  <a:srgbClr val="004821"/>
                </a:solidFill>
              </a:rPr>
              <a:t> made himself known to his brothers. And he wept aloud, and the </a:t>
            </a:r>
            <a:r>
              <a:rPr lang="en-ZA" sz="8800" i="1" dirty="0" err="1" smtClean="0">
                <a:solidFill>
                  <a:srgbClr val="004821"/>
                </a:solidFill>
              </a:rPr>
              <a:t>Mitsrites</a:t>
            </a:r>
            <a:r>
              <a:rPr lang="en-ZA" sz="8800" i="1" dirty="0" smtClean="0">
                <a:solidFill>
                  <a:srgbClr val="004821"/>
                </a:solidFill>
              </a:rPr>
              <a:t> and the house of Pharaoh heard it. And </a:t>
            </a:r>
            <a:r>
              <a:rPr lang="en-ZA" sz="8800" i="1" dirty="0" err="1" smtClean="0">
                <a:solidFill>
                  <a:srgbClr val="004821"/>
                </a:solidFill>
              </a:rPr>
              <a:t>Yosĕph</a:t>
            </a:r>
            <a:r>
              <a:rPr lang="en-ZA" sz="8800" i="1" dirty="0" smtClean="0">
                <a:solidFill>
                  <a:srgbClr val="004821"/>
                </a:solidFill>
              </a:rPr>
              <a:t> said to his brothers, “I am </a:t>
            </a:r>
            <a:r>
              <a:rPr lang="en-ZA" sz="8800" i="1" dirty="0" err="1" smtClean="0">
                <a:solidFill>
                  <a:srgbClr val="004821"/>
                </a:solidFill>
              </a:rPr>
              <a:t>Yosĕph</a:t>
            </a:r>
            <a:r>
              <a:rPr lang="en-ZA" sz="8800" i="1" dirty="0" smtClean="0">
                <a:solidFill>
                  <a:srgbClr val="004821"/>
                </a:solidFill>
              </a:rPr>
              <a:t>, is my father still alive?” But his brothers were unable to answer him, for they trembled before him. </a:t>
            </a:r>
            <a:r>
              <a:rPr lang="en-ZA" sz="8800" b="1" i="1" dirty="0" smtClean="0">
                <a:solidFill>
                  <a:srgbClr val="004821"/>
                </a:solidFill>
              </a:rPr>
              <a:t>(</a:t>
            </a:r>
            <a:r>
              <a:rPr lang="en-ZA" sz="8800" b="1" i="1" dirty="0" smtClean="0">
                <a:solidFill>
                  <a:srgbClr val="004821"/>
                </a:solidFill>
              </a:rPr>
              <a:t>Genesis 45:1-3)</a:t>
            </a:r>
          </a:p>
          <a:p>
            <a:pPr>
              <a:lnSpc>
                <a:spcPts val="2100"/>
              </a:lnSpc>
            </a:pPr>
            <a:r>
              <a:rPr lang="en-US" sz="8800" b="0" dirty="0" smtClean="0"/>
              <a:t>His </a:t>
            </a:r>
            <a:r>
              <a:rPr lang="en-US" sz="8800" b="0" dirty="0" smtClean="0"/>
              <a:t>brothers </a:t>
            </a:r>
            <a:r>
              <a:rPr lang="en-US" sz="8800" dirty="0" smtClean="0"/>
              <a:t>could </a:t>
            </a:r>
            <a:r>
              <a:rPr lang="en-US" sz="8800" b="0" dirty="0" smtClean="0"/>
              <a:t>not "</a:t>
            </a:r>
            <a:r>
              <a:rPr lang="en-US" sz="8800" b="0" i="1" dirty="0" smtClean="0"/>
              <a:t>see" </a:t>
            </a:r>
            <a:r>
              <a:rPr lang="en-US" sz="8800" b="0" dirty="0" smtClean="0"/>
              <a:t>him? His brothers had sold him into slavery because of the bitterness that had grown in their hearts and </a:t>
            </a:r>
            <a:r>
              <a:rPr lang="en-US" sz="8800" b="0" i="1" dirty="0" smtClean="0"/>
              <a:t>“blocked them up</a:t>
            </a:r>
            <a:r>
              <a:rPr lang="en-US" sz="8800" b="0" dirty="0" smtClean="0"/>
              <a:t>” spiritually. They were slaves to their own evil inclinations of their hearts and imaginations. The stronghold of bitterness brings: </a:t>
            </a:r>
            <a:r>
              <a:rPr lang="en-US" sz="8800" b="0" i="1" dirty="0" err="1" smtClean="0"/>
              <a:t>unforgiveness</a:t>
            </a:r>
            <a:r>
              <a:rPr lang="en-US" sz="8800" b="0" i="1" dirty="0" smtClean="0"/>
              <a:t>, resentment, retaliation, anger, hatred, violence and murder (and murder with the tongue).</a:t>
            </a:r>
            <a:r>
              <a:rPr lang="en-US" sz="8800" b="0" dirty="0" smtClean="0"/>
              <a:t> </a:t>
            </a:r>
            <a:r>
              <a:rPr lang="en-ZA" sz="8800" b="0" dirty="0" smtClean="0"/>
              <a:t>The Messiah </a:t>
            </a:r>
            <a:r>
              <a:rPr lang="he-IL" sz="8800" dirty="0" smtClean="0"/>
              <a:t>יהושע</a:t>
            </a:r>
            <a:r>
              <a:rPr lang="en-ZA" sz="8800" b="0" dirty="0" smtClean="0"/>
              <a:t>, </a:t>
            </a:r>
            <a:r>
              <a:rPr lang="en-ZA" sz="8800" b="0" dirty="0" smtClean="0"/>
              <a:t>represented by Joseph, also revealed himself to his brothers alone. </a:t>
            </a:r>
          </a:p>
          <a:p>
            <a:pPr algn="ctr"/>
            <a:r>
              <a:rPr lang="en-ZA" sz="8800" i="1" dirty="0" smtClean="0">
                <a:solidFill>
                  <a:srgbClr val="004821"/>
                </a:solidFill>
              </a:rPr>
              <a:t>When therefore it was evening on that day, the first day of the </a:t>
            </a:r>
            <a:r>
              <a:rPr lang="en-ZA" sz="8800" i="1" dirty="0" err="1" smtClean="0">
                <a:solidFill>
                  <a:srgbClr val="004821"/>
                </a:solidFill>
              </a:rPr>
              <a:t>week,and</a:t>
            </a:r>
            <a:r>
              <a:rPr lang="en-ZA" sz="8800" i="1" dirty="0" smtClean="0">
                <a:solidFill>
                  <a:srgbClr val="004821"/>
                </a:solidFill>
              </a:rPr>
              <a:t> when the doors were shut where the taught ones met, for fear of the </a:t>
            </a:r>
            <a:r>
              <a:rPr lang="en-ZA" sz="8800" i="1" dirty="0" err="1" smtClean="0">
                <a:solidFill>
                  <a:srgbClr val="004821"/>
                </a:solidFill>
              </a:rPr>
              <a:t>Yehuḏim</a:t>
            </a:r>
            <a:r>
              <a:rPr lang="en-ZA" sz="8800" i="1" dirty="0" smtClean="0">
                <a:solidFill>
                  <a:srgbClr val="004821"/>
                </a:solidFill>
              </a:rPr>
              <a:t>, </a:t>
            </a:r>
            <a:r>
              <a:rPr lang="he-IL" sz="8800" i="1" dirty="0" smtClean="0">
                <a:solidFill>
                  <a:srgbClr val="004821"/>
                </a:solidFill>
              </a:rPr>
              <a:t>יהושע</a:t>
            </a:r>
            <a:r>
              <a:rPr lang="en-ZA" sz="8800" i="1" dirty="0" smtClean="0">
                <a:solidFill>
                  <a:srgbClr val="004821"/>
                </a:solidFill>
              </a:rPr>
              <a:t> came and stood in the midst, and said to them, “Peace to you.” </a:t>
            </a:r>
            <a:r>
              <a:rPr lang="en-US" sz="8800" b="1" i="1" dirty="0" smtClean="0">
                <a:solidFill>
                  <a:srgbClr val="004821"/>
                </a:solidFill>
              </a:rPr>
              <a:t>(</a:t>
            </a:r>
            <a:r>
              <a:rPr lang="en-US" sz="8800" b="1" i="1" dirty="0" smtClean="0">
                <a:solidFill>
                  <a:srgbClr val="004821"/>
                </a:solidFill>
              </a:rPr>
              <a:t>John 20:19</a:t>
            </a:r>
            <a:r>
              <a:rPr lang="en-US" sz="8800" b="1" i="1" dirty="0" smtClean="0">
                <a:solidFill>
                  <a:srgbClr val="004821"/>
                </a:solidFill>
              </a:rPr>
              <a:t>)</a:t>
            </a:r>
            <a:endParaRPr lang="en-US" sz="8800" b="1" i="1" dirty="0" smtClean="0">
              <a:solidFill>
                <a:srgbClr val="004821"/>
              </a:solidFill>
            </a:endParaRPr>
          </a:p>
          <a:p>
            <a:pPr algn="ctr">
              <a:lnSpc>
                <a:spcPts val="2100"/>
              </a:lnSpc>
            </a:pPr>
            <a:endParaRPr lang="en-ZA" sz="9600" b="1" i="1" dirty="0" smtClean="0">
              <a:solidFill>
                <a:srgbClr val="004821"/>
              </a:solidFill>
            </a:endParaRPr>
          </a:p>
          <a:p>
            <a:pPr algn="just"/>
            <a:endParaRPr lang="en-ZA" b="0" dirty="0" smtClean="0"/>
          </a:p>
          <a:p>
            <a:endParaRPr lang="en-ZA" b="0"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16</a:t>
            </a:fld>
            <a:endParaRPr lang="en-Z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JEWISH COMMENTRY</a:t>
            </a:r>
            <a:endParaRPr lang="en-ZA" dirty="0"/>
          </a:p>
        </p:txBody>
      </p:sp>
      <p:sp>
        <p:nvSpPr>
          <p:cNvPr id="3" name="Content Placeholder 2"/>
          <p:cNvSpPr>
            <a:spLocks noGrp="1"/>
          </p:cNvSpPr>
          <p:nvPr>
            <p:ph idx="1"/>
          </p:nvPr>
        </p:nvSpPr>
        <p:spPr/>
        <p:txBody>
          <a:bodyPr/>
          <a:lstStyle/>
          <a:p>
            <a:r>
              <a:rPr lang="en-ZA" dirty="0" smtClean="0"/>
              <a:t>There is Jewish commentary that suggests how </a:t>
            </a:r>
            <a:r>
              <a:rPr lang="en-ZA" dirty="0" smtClean="0"/>
              <a:t>Joseph </a:t>
            </a:r>
            <a:r>
              <a:rPr lang="en-ZA" dirty="0" smtClean="0"/>
              <a:t>kept his brothers from recognizing him</a:t>
            </a:r>
            <a:r>
              <a:rPr lang="en-ZA" dirty="0" smtClean="0"/>
              <a:t>. </a:t>
            </a:r>
            <a:endParaRPr lang="en-ZA" dirty="0" smtClean="0"/>
          </a:p>
          <a:p>
            <a:r>
              <a:rPr lang="en-ZA" i="1" dirty="0" smtClean="0"/>
              <a:t>When </a:t>
            </a:r>
            <a:r>
              <a:rPr lang="en-ZA" i="1" dirty="0" smtClean="0"/>
              <a:t>Joseph </a:t>
            </a:r>
            <a:r>
              <a:rPr lang="en-ZA" i="1" dirty="0" smtClean="0"/>
              <a:t>spoke to them, he covered his face with a veil (common Middle Eastern practice), and </a:t>
            </a:r>
            <a:r>
              <a:rPr lang="en-ZA" i="1" dirty="0" smtClean="0"/>
              <a:t>the brothers </a:t>
            </a:r>
            <a:r>
              <a:rPr lang="en-ZA" i="1" dirty="0" smtClean="0"/>
              <a:t>were unable to observe his face. Upon revealing himself, he uncovered his face and said </a:t>
            </a:r>
            <a:r>
              <a:rPr lang="en-ZA" i="1" dirty="0" smtClean="0"/>
              <a:t>to them</a:t>
            </a:r>
            <a:r>
              <a:rPr lang="en-ZA" i="1" dirty="0" smtClean="0"/>
              <a:t>, “I am </a:t>
            </a:r>
            <a:r>
              <a:rPr lang="en-ZA" i="1" dirty="0" err="1" smtClean="0"/>
              <a:t>Yosef</a:t>
            </a:r>
            <a:r>
              <a:rPr lang="en-ZA" i="1" dirty="0" smtClean="0"/>
              <a:t>.” When he removed the veil, it is said that they became frightened for the face </a:t>
            </a:r>
            <a:r>
              <a:rPr lang="en-ZA" i="1" dirty="0" smtClean="0"/>
              <a:t>of the </a:t>
            </a:r>
            <a:r>
              <a:rPr lang="en-ZA" i="1" dirty="0" smtClean="0"/>
              <a:t>man speaking to them resembled exactly that of their father, </a:t>
            </a:r>
            <a:r>
              <a:rPr lang="en-ZA" i="1" dirty="0" smtClean="0"/>
              <a:t>Jacob! </a:t>
            </a:r>
            <a:r>
              <a:rPr lang="en-ZA" i="1" dirty="0" smtClean="0"/>
              <a:t>(Think on the </a:t>
            </a:r>
            <a:r>
              <a:rPr lang="en-ZA" i="1" dirty="0" smtClean="0"/>
              <a:t>Messianic implications </a:t>
            </a:r>
            <a:r>
              <a:rPr lang="en-ZA" i="1" dirty="0" smtClean="0"/>
              <a:t>here) You can </a:t>
            </a:r>
            <a:r>
              <a:rPr lang="en-ZA" i="1" dirty="0" smtClean="0"/>
              <a:t>imagine </a:t>
            </a:r>
            <a:r>
              <a:rPr lang="en-ZA" i="1" dirty="0" smtClean="0"/>
              <a:t>that they were “troubled</a:t>
            </a:r>
            <a:r>
              <a:rPr lang="en-ZA" i="1" dirty="0" smtClean="0"/>
              <a:t>”!!  </a:t>
            </a:r>
          </a:p>
          <a:p>
            <a:pPr algn="ctr"/>
            <a:r>
              <a:rPr lang="en-ZA" i="1" dirty="0" smtClean="0">
                <a:solidFill>
                  <a:srgbClr val="004821"/>
                </a:solidFill>
              </a:rPr>
              <a:t>…He </a:t>
            </a:r>
            <a:r>
              <a:rPr lang="en-ZA" i="1" dirty="0" smtClean="0">
                <a:solidFill>
                  <a:srgbClr val="004821"/>
                </a:solidFill>
              </a:rPr>
              <a:t>who has seen Me has seen the Father, and how do you say, ‘Show us the Father’? </a:t>
            </a:r>
            <a:r>
              <a:rPr lang="en-US" b="1" i="1" dirty="0" smtClean="0">
                <a:solidFill>
                  <a:srgbClr val="004821"/>
                </a:solidFill>
              </a:rPr>
              <a:t>(</a:t>
            </a:r>
            <a:r>
              <a:rPr lang="en-US" b="1" i="1" dirty="0" smtClean="0">
                <a:solidFill>
                  <a:srgbClr val="004821"/>
                </a:solidFill>
              </a:rPr>
              <a:t>John 14:9)</a:t>
            </a:r>
          </a:p>
          <a:p>
            <a:endParaRPr lang="en-US" dirty="0" smtClean="0"/>
          </a:p>
          <a:p>
            <a:endParaRPr lang="en-ZA" i="1" dirty="0" smtClean="0"/>
          </a:p>
          <a:p>
            <a:endParaRPr lang="en-ZA"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17</a:t>
            </a:fld>
            <a:endParaRPr lang="en-Z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IS HE STILL ALIVE?</a:t>
            </a:r>
            <a:endParaRPr lang="en-ZA" dirty="0"/>
          </a:p>
        </p:txBody>
      </p:sp>
      <p:sp>
        <p:nvSpPr>
          <p:cNvPr id="3" name="Content Placeholder 2"/>
          <p:cNvSpPr>
            <a:spLocks noGrp="1"/>
          </p:cNvSpPr>
          <p:nvPr>
            <p:ph idx="1"/>
          </p:nvPr>
        </p:nvSpPr>
        <p:spPr/>
        <p:txBody>
          <a:bodyPr>
            <a:noAutofit/>
          </a:bodyPr>
          <a:lstStyle/>
          <a:p>
            <a:pPr algn="just">
              <a:lnSpc>
                <a:spcPts val="2300"/>
              </a:lnSpc>
            </a:pPr>
            <a:r>
              <a:rPr lang="en-ZA" b="0" dirty="0" smtClean="0"/>
              <a:t>Why did </a:t>
            </a:r>
            <a:r>
              <a:rPr lang="en-ZA" b="0" dirty="0" smtClean="0"/>
              <a:t>Joseph </a:t>
            </a:r>
            <a:r>
              <a:rPr lang="en-ZA" b="0" dirty="0" smtClean="0"/>
              <a:t>ask his brothers a second time if his father was still alive? </a:t>
            </a:r>
          </a:p>
          <a:p>
            <a:pPr algn="just">
              <a:lnSpc>
                <a:spcPts val="2300"/>
              </a:lnSpc>
            </a:pPr>
            <a:r>
              <a:rPr lang="en-ZA" b="0" dirty="0" smtClean="0"/>
              <a:t>The rabbis explain that in actuality the second time was not a question to be answered. By saying this to his brothers, </a:t>
            </a:r>
            <a:r>
              <a:rPr lang="en-ZA" b="0" dirty="0" smtClean="0"/>
              <a:t>Joseph </a:t>
            </a:r>
            <a:r>
              <a:rPr lang="en-ZA" b="0" dirty="0" smtClean="0"/>
              <a:t>intended to remind them of what they had done to him without being concerned about the consequences for their father. Then, when </a:t>
            </a:r>
            <a:r>
              <a:rPr lang="en-ZA" dirty="0" smtClean="0"/>
              <a:t>J</a:t>
            </a:r>
            <a:r>
              <a:rPr lang="en-ZA" b="0" dirty="0" smtClean="0"/>
              <a:t>oseph </a:t>
            </a:r>
            <a:r>
              <a:rPr lang="en-ZA" b="0" dirty="0" smtClean="0"/>
              <a:t>said, "</a:t>
            </a:r>
            <a:r>
              <a:rPr lang="en-ZA" b="0" i="1" dirty="0" smtClean="0">
                <a:solidFill>
                  <a:srgbClr val="004821"/>
                </a:solidFill>
              </a:rPr>
              <a:t>I am </a:t>
            </a:r>
            <a:r>
              <a:rPr lang="en-ZA" b="0" i="1" dirty="0" err="1" smtClean="0">
                <a:solidFill>
                  <a:srgbClr val="004821"/>
                </a:solidFill>
              </a:rPr>
              <a:t>Yoseph</a:t>
            </a:r>
            <a:r>
              <a:rPr lang="en-ZA" b="0" i="1" dirty="0" smtClean="0">
                <a:solidFill>
                  <a:srgbClr val="004821"/>
                </a:solidFill>
              </a:rPr>
              <a:t>; is my father still alive?</a:t>
            </a:r>
            <a:r>
              <a:rPr lang="en-ZA" b="0" dirty="0" smtClean="0">
                <a:solidFill>
                  <a:srgbClr val="004821"/>
                </a:solidFill>
              </a:rPr>
              <a:t>" </a:t>
            </a:r>
            <a:r>
              <a:rPr lang="en-ZA" b="0" dirty="0" smtClean="0"/>
              <a:t>his brothers were silent with shame because they had realized their sin. </a:t>
            </a:r>
          </a:p>
          <a:p>
            <a:pPr>
              <a:lnSpc>
                <a:spcPts val="2300"/>
              </a:lnSpc>
            </a:pPr>
            <a:r>
              <a:rPr lang="en-ZA" b="0" dirty="0" smtClean="0"/>
              <a:t>The Torah tells us that his brothers, were bewildered and overcome with shame in his presence. The </a:t>
            </a:r>
            <a:r>
              <a:rPr lang="en-ZA" b="0" dirty="0" err="1" smtClean="0"/>
              <a:t>Yalkut</a:t>
            </a:r>
            <a:r>
              <a:rPr lang="en-ZA" b="0" dirty="0" smtClean="0"/>
              <a:t> (writings of the sages) states, </a:t>
            </a:r>
            <a:r>
              <a:rPr lang="en-ZA" b="0" i="1" dirty="0" smtClean="0"/>
              <a:t>"Woe to us on the Day of Judgment! And Woe to us on the Day of Rebuke!" </a:t>
            </a:r>
            <a:r>
              <a:rPr lang="en-ZA" b="0" dirty="0" smtClean="0"/>
              <a:t>The </a:t>
            </a:r>
            <a:r>
              <a:rPr lang="en-ZA" b="0" dirty="0" err="1" smtClean="0"/>
              <a:t>Yalkut</a:t>
            </a:r>
            <a:r>
              <a:rPr lang="en-ZA" b="0" dirty="0" smtClean="0"/>
              <a:t> continues; that when </a:t>
            </a:r>
            <a:r>
              <a:rPr lang="he-IL" dirty="0" smtClean="0"/>
              <a:t>יהוה</a:t>
            </a:r>
            <a:r>
              <a:rPr lang="en-ZA" b="0" dirty="0" smtClean="0"/>
              <a:t> </a:t>
            </a:r>
            <a:r>
              <a:rPr lang="en-ZA" b="0" dirty="0" smtClean="0"/>
              <a:t>will judge and admonish each one of us, how much more will we be silenced into shame. </a:t>
            </a:r>
            <a:r>
              <a:rPr lang="en-ZA" b="0" dirty="0" smtClean="0"/>
              <a:t>Joseph's </a:t>
            </a:r>
            <a:r>
              <a:rPr lang="en-ZA" b="0" dirty="0" smtClean="0"/>
              <a:t>brothers were overwhelmed with shame when they were confronted with the truth from their younger brother; how much more ashamed will we be when Elohim, the most exalted King, will confront us with the truth about our lives?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18</a:t>
            </a:fld>
            <a:endParaRPr lang="en-Z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TIKKUM</a:t>
            </a:r>
            <a:endParaRPr lang="en-ZA" dirty="0"/>
          </a:p>
        </p:txBody>
      </p:sp>
      <p:sp>
        <p:nvSpPr>
          <p:cNvPr id="3" name="Content Placeholder 2"/>
          <p:cNvSpPr>
            <a:spLocks noGrp="1"/>
          </p:cNvSpPr>
          <p:nvPr>
            <p:ph idx="1"/>
          </p:nvPr>
        </p:nvSpPr>
        <p:spPr>
          <a:xfrm>
            <a:off x="179512" y="1600200"/>
            <a:ext cx="8640960" cy="5257800"/>
          </a:xfrm>
        </p:spPr>
        <p:txBody>
          <a:bodyPr>
            <a:noAutofit/>
          </a:bodyPr>
          <a:lstStyle/>
          <a:p>
            <a:pPr algn="ctr">
              <a:lnSpc>
                <a:spcPts val="2200"/>
              </a:lnSpc>
            </a:pPr>
            <a:r>
              <a:rPr lang="en-ZA" i="1" dirty="0" smtClean="0">
                <a:solidFill>
                  <a:srgbClr val="004821"/>
                </a:solidFill>
              </a:rPr>
              <a:t>“And now, do not be grieved nor displeased with yourselves because you sold me here, for Elohim sent me before you to preserve life. </a:t>
            </a:r>
            <a:r>
              <a:rPr lang="en-ZA" i="1" dirty="0" smtClean="0">
                <a:solidFill>
                  <a:srgbClr val="004821"/>
                </a:solidFill>
              </a:rPr>
              <a:t>.. </a:t>
            </a:r>
            <a:r>
              <a:rPr lang="en-ZA" i="1" dirty="0" smtClean="0">
                <a:solidFill>
                  <a:srgbClr val="004821"/>
                </a:solidFill>
              </a:rPr>
              <a:t>“And Elohim sent me before you to preserve for you a remnant in the earth, and to give life to you by a great escape. “So then, you did not send me here, but Elohim. And He has set me for a father to Pharaoh, and master of all his house, and a ruler throughout all the land of </a:t>
            </a:r>
            <a:r>
              <a:rPr lang="en-ZA" i="1" dirty="0" err="1" smtClean="0">
                <a:solidFill>
                  <a:srgbClr val="004821"/>
                </a:solidFill>
              </a:rPr>
              <a:t>Mitsrayim</a:t>
            </a:r>
            <a:r>
              <a:rPr lang="en-ZA" i="1" dirty="0" smtClean="0">
                <a:solidFill>
                  <a:srgbClr val="004821"/>
                </a:solidFill>
              </a:rPr>
              <a:t>. </a:t>
            </a:r>
            <a:r>
              <a:rPr lang="en-ZA" b="1" i="1" dirty="0" smtClean="0">
                <a:solidFill>
                  <a:srgbClr val="004821"/>
                </a:solidFill>
              </a:rPr>
              <a:t>(Genesis 45:5-8)</a:t>
            </a:r>
            <a:endParaRPr lang="en-ZA" b="1" i="1" dirty="0" smtClean="0">
              <a:solidFill>
                <a:srgbClr val="004821"/>
              </a:solidFill>
            </a:endParaRPr>
          </a:p>
          <a:p>
            <a:pPr>
              <a:lnSpc>
                <a:spcPts val="2200"/>
              </a:lnSpc>
            </a:pPr>
            <a:r>
              <a:rPr lang="en-ZA" b="0" dirty="0" smtClean="0"/>
              <a:t>Joseph</a:t>
            </a:r>
            <a:r>
              <a:rPr lang="en-ZA" b="0" dirty="0" smtClean="0"/>
              <a:t>, as the picture of Messiah, brought “</a:t>
            </a:r>
            <a:r>
              <a:rPr lang="en-ZA" b="0" i="1" dirty="0" err="1" smtClean="0"/>
              <a:t>Tikkun</a:t>
            </a:r>
            <a:r>
              <a:rPr lang="en-ZA" b="0" dirty="0" smtClean="0"/>
              <a:t>”. “</a:t>
            </a:r>
            <a:r>
              <a:rPr lang="en-ZA" b="0" i="1" dirty="0" err="1" smtClean="0"/>
              <a:t>Tikkun</a:t>
            </a:r>
            <a:r>
              <a:rPr lang="en-ZA" b="0" i="1" dirty="0" smtClean="0"/>
              <a:t>”</a:t>
            </a:r>
            <a:r>
              <a:rPr lang="en-ZA" b="0" dirty="0" smtClean="0"/>
              <a:t> is the concept by which </a:t>
            </a:r>
            <a:r>
              <a:rPr lang="he-IL" dirty="0" smtClean="0"/>
              <a:t>יהוה</a:t>
            </a:r>
            <a:r>
              <a:rPr lang="en-ZA" b="0" dirty="0" smtClean="0"/>
              <a:t> </a:t>
            </a:r>
            <a:r>
              <a:rPr lang="en-ZA" b="0" dirty="0" smtClean="0"/>
              <a:t>makes all things right. Spelled “</a:t>
            </a:r>
            <a:r>
              <a:rPr lang="en-ZA" b="0" i="1" dirty="0" err="1" smtClean="0"/>
              <a:t>Tav</a:t>
            </a:r>
            <a:r>
              <a:rPr lang="en-ZA" b="0" i="1" dirty="0" smtClean="0"/>
              <a:t>-</a:t>
            </a:r>
            <a:r>
              <a:rPr lang="en-ZA" b="0" i="1" dirty="0" err="1" smtClean="0"/>
              <a:t>kuf</a:t>
            </a:r>
            <a:r>
              <a:rPr lang="en-ZA" b="0" i="1" dirty="0" smtClean="0"/>
              <a:t>-nun</a:t>
            </a:r>
            <a:r>
              <a:rPr lang="en-ZA" b="0" dirty="0" smtClean="0"/>
              <a:t>” it is Strong’s #8627 and means “</a:t>
            </a:r>
            <a:r>
              <a:rPr lang="en-ZA" b="0" i="1" dirty="0" smtClean="0"/>
              <a:t>restored” or “corrected</a:t>
            </a:r>
            <a:r>
              <a:rPr lang="en-ZA" b="0" dirty="0" smtClean="0"/>
              <a:t>”. It’s from the root word </a:t>
            </a:r>
            <a:r>
              <a:rPr lang="en-ZA" b="0" i="1" dirty="0" smtClean="0"/>
              <a:t>“</a:t>
            </a:r>
            <a:r>
              <a:rPr lang="en-ZA" b="0" i="1" dirty="0" err="1" smtClean="0"/>
              <a:t>takawn</a:t>
            </a:r>
            <a:r>
              <a:rPr lang="en-ZA" b="0" dirty="0" smtClean="0"/>
              <a:t>” which means to “</a:t>
            </a:r>
            <a:r>
              <a:rPr lang="en-ZA" b="0" i="1" dirty="0" smtClean="0"/>
              <a:t>measure up” or “weigh</a:t>
            </a:r>
            <a:r>
              <a:rPr lang="en-ZA" b="0" dirty="0" smtClean="0"/>
              <a:t>”. </a:t>
            </a:r>
          </a:p>
          <a:p>
            <a:pPr algn="just">
              <a:lnSpc>
                <a:spcPts val="2200"/>
              </a:lnSpc>
            </a:pPr>
            <a:r>
              <a:rPr lang="en-ZA" b="0" dirty="0" smtClean="0"/>
              <a:t>The meanings of the letters; “</a:t>
            </a:r>
            <a:r>
              <a:rPr lang="en-ZA" b="0" i="1" dirty="0" err="1" smtClean="0"/>
              <a:t>tav</a:t>
            </a:r>
            <a:r>
              <a:rPr lang="en-ZA" b="0" i="1" dirty="0" smtClean="0"/>
              <a:t>”</a:t>
            </a:r>
            <a:r>
              <a:rPr lang="en-ZA" b="0" dirty="0" smtClean="0"/>
              <a:t> means </a:t>
            </a:r>
            <a:r>
              <a:rPr lang="en-ZA" b="0" i="1" dirty="0" smtClean="0"/>
              <a:t>“sign of the covenant</a:t>
            </a:r>
            <a:r>
              <a:rPr lang="en-ZA" b="0" dirty="0" smtClean="0"/>
              <a:t>”, “</a:t>
            </a:r>
            <a:r>
              <a:rPr lang="en-ZA" b="0" dirty="0" err="1" smtClean="0"/>
              <a:t>kuf</a:t>
            </a:r>
            <a:r>
              <a:rPr lang="en-ZA" b="0" dirty="0" smtClean="0"/>
              <a:t>” means </a:t>
            </a:r>
            <a:r>
              <a:rPr lang="en-ZA" b="0" i="1" dirty="0" smtClean="0"/>
              <a:t>“to surround</a:t>
            </a:r>
            <a:r>
              <a:rPr lang="en-ZA" b="0" dirty="0" smtClean="0"/>
              <a:t>” and “nun” means the </a:t>
            </a:r>
            <a:r>
              <a:rPr lang="en-ZA" b="0" i="1" dirty="0" smtClean="0"/>
              <a:t>“Kingdom</a:t>
            </a:r>
            <a:r>
              <a:rPr lang="en-ZA" b="0" dirty="0" smtClean="0"/>
              <a:t>”. “</a:t>
            </a:r>
            <a:r>
              <a:rPr lang="en-ZA" b="0" dirty="0" err="1" smtClean="0"/>
              <a:t>Tikkun</a:t>
            </a:r>
            <a:r>
              <a:rPr lang="en-ZA" b="0" dirty="0" smtClean="0"/>
              <a:t>” represents the </a:t>
            </a:r>
            <a:r>
              <a:rPr lang="en-ZA" b="0" i="1" dirty="0" smtClean="0"/>
              <a:t>“sign of the covenant surrounding the Kingdom</a:t>
            </a:r>
            <a:r>
              <a:rPr lang="en-ZA" b="0" dirty="0" smtClean="0"/>
              <a:t>”. It’s making everything right, setting it all straight, and “</a:t>
            </a:r>
            <a:r>
              <a:rPr lang="en-ZA" b="0" i="1" dirty="0" smtClean="0"/>
              <a:t>Restoring the Kingdom”. </a:t>
            </a:r>
            <a:r>
              <a:rPr lang="en-ZA" b="0" dirty="0" smtClean="0"/>
              <a:t>The numeric value of the letters is 550, which equals from Exodus 10:3; “</a:t>
            </a:r>
            <a:r>
              <a:rPr lang="en-ZA" b="0" i="1" dirty="0" smtClean="0"/>
              <a:t>le </a:t>
            </a:r>
            <a:r>
              <a:rPr lang="en-ZA" b="0" i="1" dirty="0" err="1" smtClean="0"/>
              <a:t>a‟nawt</a:t>
            </a:r>
            <a:r>
              <a:rPr lang="en-ZA" b="0" i="1" dirty="0" smtClean="0"/>
              <a:t>” or “humble yourself”, </a:t>
            </a:r>
            <a:r>
              <a:rPr lang="en-ZA" b="0" dirty="0" smtClean="0"/>
              <a:t>from Leviticus 25:40; “</a:t>
            </a:r>
            <a:r>
              <a:rPr lang="en-ZA" b="0" i="1" dirty="0" err="1" smtClean="0"/>
              <a:t>k‟sakiyr</a:t>
            </a:r>
            <a:r>
              <a:rPr lang="en-ZA" b="0" i="1" dirty="0" smtClean="0"/>
              <a:t>” or “as a hired servant”</a:t>
            </a:r>
            <a:r>
              <a:rPr lang="en-ZA" b="0" dirty="0" smtClean="0"/>
              <a:t> and in Numbers 18:26; “</a:t>
            </a:r>
            <a:r>
              <a:rPr lang="en-ZA" b="0" i="1" dirty="0" err="1" smtClean="0"/>
              <a:t>k‟nachalah‟chem</a:t>
            </a:r>
            <a:r>
              <a:rPr lang="en-ZA" b="0" i="1" dirty="0" smtClean="0"/>
              <a:t>” or “for your inheritance”. </a:t>
            </a:r>
            <a:endParaRPr lang="en-ZA" b="0"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19</a:t>
            </a:fld>
            <a:endParaRPr lang="en-Z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CORRECTION IS GRACE</a:t>
            </a:r>
            <a:endParaRPr lang="en-ZA" dirty="0"/>
          </a:p>
        </p:txBody>
      </p:sp>
      <p:sp>
        <p:nvSpPr>
          <p:cNvPr id="3" name="Content Placeholder 2"/>
          <p:cNvSpPr>
            <a:spLocks noGrp="1"/>
          </p:cNvSpPr>
          <p:nvPr>
            <p:ph idx="1"/>
          </p:nvPr>
        </p:nvSpPr>
        <p:spPr>
          <a:xfrm>
            <a:off x="467544" y="1600200"/>
            <a:ext cx="8229600" cy="5257800"/>
          </a:xfrm>
        </p:spPr>
        <p:txBody>
          <a:bodyPr>
            <a:noAutofit/>
          </a:bodyPr>
          <a:lstStyle/>
          <a:p>
            <a:pPr algn="ctr">
              <a:lnSpc>
                <a:spcPts val="2300"/>
              </a:lnSpc>
            </a:pPr>
            <a:r>
              <a:rPr lang="en-ZA" i="1" dirty="0" smtClean="0">
                <a:solidFill>
                  <a:srgbClr val="004821"/>
                </a:solidFill>
              </a:rPr>
              <a:t>“Do not fear, O </a:t>
            </a:r>
            <a:r>
              <a:rPr lang="en-ZA" i="1" dirty="0" err="1" smtClean="0">
                <a:solidFill>
                  <a:srgbClr val="004821"/>
                </a:solidFill>
              </a:rPr>
              <a:t>Yaʽaqob</a:t>
            </a:r>
            <a:r>
              <a:rPr lang="en-ZA" i="1" dirty="0" smtClean="0">
                <a:solidFill>
                  <a:srgbClr val="004821"/>
                </a:solidFill>
              </a:rPr>
              <a:t>̱ My servant,” declares </a:t>
            </a:r>
            <a:r>
              <a:rPr lang="he-IL" i="1" dirty="0" smtClean="0">
                <a:solidFill>
                  <a:srgbClr val="004821"/>
                </a:solidFill>
              </a:rPr>
              <a:t>יהוה</a:t>
            </a:r>
            <a:r>
              <a:rPr lang="en-ZA" i="1" dirty="0" smtClean="0">
                <a:solidFill>
                  <a:srgbClr val="004821"/>
                </a:solidFill>
              </a:rPr>
              <a:t>, “for I am with you. Though I make a complete end of all the gentiles to which I have driven you, yet I do not make a complete end of </a:t>
            </a:r>
            <a:r>
              <a:rPr lang="en-ZA" i="1" dirty="0" smtClean="0">
                <a:solidFill>
                  <a:srgbClr val="004821"/>
                </a:solidFill>
              </a:rPr>
              <a:t>you. </a:t>
            </a:r>
            <a:r>
              <a:rPr lang="en-ZA" i="1" dirty="0" smtClean="0">
                <a:solidFill>
                  <a:srgbClr val="004821"/>
                </a:solidFill>
              </a:rPr>
              <a:t>But I shall reprove you in right-ruling, and by no means leave you unpunished</a:t>
            </a:r>
            <a:r>
              <a:rPr lang="en-ZA" i="1" dirty="0" smtClean="0">
                <a:solidFill>
                  <a:srgbClr val="004821"/>
                </a:solidFill>
              </a:rPr>
              <a:t>.” </a:t>
            </a:r>
            <a:r>
              <a:rPr lang="en-US" b="1" i="1" dirty="0" smtClean="0">
                <a:solidFill>
                  <a:srgbClr val="004821"/>
                </a:solidFill>
              </a:rPr>
              <a:t>(</a:t>
            </a:r>
            <a:r>
              <a:rPr lang="en-US" b="1" i="1" dirty="0" smtClean="0">
                <a:solidFill>
                  <a:srgbClr val="004821"/>
                </a:solidFill>
              </a:rPr>
              <a:t>Jeremiah 46:28)</a:t>
            </a:r>
          </a:p>
          <a:p>
            <a:pPr>
              <a:lnSpc>
                <a:spcPts val="2300"/>
              </a:lnSpc>
            </a:pPr>
            <a:r>
              <a:rPr lang="en-ZA" b="0" dirty="0" smtClean="0"/>
              <a:t>This </a:t>
            </a:r>
            <a:r>
              <a:rPr lang="en-ZA" b="0" dirty="0" smtClean="0"/>
              <a:t>concept of “</a:t>
            </a:r>
            <a:r>
              <a:rPr lang="en-ZA" b="0" i="1" dirty="0" err="1" smtClean="0"/>
              <a:t>Tikkun</a:t>
            </a:r>
            <a:r>
              <a:rPr lang="en-ZA" b="0" dirty="0" smtClean="0"/>
              <a:t>” is personal, as well as national. By reproving us righteously and not leaving us unpunished, </a:t>
            </a:r>
            <a:r>
              <a:rPr lang="he-IL" dirty="0" smtClean="0"/>
              <a:t>יהוה</a:t>
            </a:r>
            <a:r>
              <a:rPr lang="en-ZA" b="0" dirty="0" smtClean="0"/>
              <a:t> </a:t>
            </a:r>
            <a:r>
              <a:rPr lang="en-ZA" b="0" dirty="0" smtClean="0"/>
              <a:t>brings not only correction, but also rectification. </a:t>
            </a:r>
            <a:r>
              <a:rPr lang="en-ZA" b="0" i="1" dirty="0" smtClean="0"/>
              <a:t>But, I thought we lived under “Grace” with a capital “G”. We do. </a:t>
            </a:r>
            <a:r>
              <a:rPr lang="en-ZA" b="0" dirty="0" smtClean="0"/>
              <a:t>Correction is a work of grace. As </a:t>
            </a:r>
            <a:r>
              <a:rPr lang="en-ZA" b="0" dirty="0" smtClean="0"/>
              <a:t>Jeremiah </a:t>
            </a:r>
            <a:r>
              <a:rPr lang="en-ZA" b="0" dirty="0" smtClean="0"/>
              <a:t>prayed regarding </a:t>
            </a:r>
            <a:r>
              <a:rPr lang="en-ZA" b="0" dirty="0" smtClean="0"/>
              <a:t>himself: </a:t>
            </a:r>
            <a:r>
              <a:rPr lang="en-ZA" i="1" dirty="0" smtClean="0">
                <a:solidFill>
                  <a:srgbClr val="004821"/>
                </a:solidFill>
              </a:rPr>
              <a:t>O </a:t>
            </a:r>
            <a:r>
              <a:rPr lang="he-IL" i="1" dirty="0" smtClean="0">
                <a:solidFill>
                  <a:srgbClr val="004821"/>
                </a:solidFill>
              </a:rPr>
              <a:t>יהוה</a:t>
            </a:r>
            <a:r>
              <a:rPr lang="en-ZA" i="1" dirty="0" smtClean="0">
                <a:solidFill>
                  <a:srgbClr val="004821"/>
                </a:solidFill>
              </a:rPr>
              <a:t>, chastise me, but with right-ruling – not in Your displeasure, lest You bring me to naught. </a:t>
            </a:r>
            <a:r>
              <a:rPr lang="en-US" b="1" i="1" dirty="0" smtClean="0">
                <a:solidFill>
                  <a:srgbClr val="004821"/>
                </a:solidFill>
              </a:rPr>
              <a:t>(Jeremiah 10:24)</a:t>
            </a:r>
            <a:endParaRPr lang="en-US" b="1" i="1" dirty="0" smtClean="0">
              <a:solidFill>
                <a:srgbClr val="004821"/>
              </a:solidFill>
            </a:endParaRPr>
          </a:p>
          <a:p>
            <a:pPr>
              <a:lnSpc>
                <a:spcPts val="2300"/>
              </a:lnSpc>
            </a:pPr>
            <a:r>
              <a:rPr lang="en-ZA" b="0" dirty="0" smtClean="0"/>
              <a:t>We </a:t>
            </a:r>
            <a:r>
              <a:rPr lang="en-ZA" b="0" dirty="0" smtClean="0"/>
              <a:t>must pray for correction, so that all things can be made right, and know that </a:t>
            </a:r>
            <a:r>
              <a:rPr lang="he-IL" dirty="0" smtClean="0"/>
              <a:t>יהוה</a:t>
            </a:r>
            <a:r>
              <a:rPr lang="en-ZA" b="0" dirty="0" smtClean="0"/>
              <a:t> </a:t>
            </a:r>
            <a:r>
              <a:rPr lang="en-ZA" b="0" dirty="0" smtClean="0"/>
              <a:t>will be faithful to temper His judgment with mercy. We all know </a:t>
            </a:r>
            <a:r>
              <a:rPr lang="en-ZA" b="0" dirty="0" smtClean="0"/>
              <a:t>what</a:t>
            </a:r>
            <a:r>
              <a:rPr lang="en-ZA" i="1" dirty="0" smtClean="0">
                <a:solidFill>
                  <a:srgbClr val="004821"/>
                </a:solidFill>
              </a:rPr>
              <a:t> </a:t>
            </a:r>
            <a:r>
              <a:rPr lang="he-IL" dirty="0" smtClean="0"/>
              <a:t>יהושע</a:t>
            </a:r>
            <a:r>
              <a:rPr lang="en-ZA" b="0" dirty="0" smtClean="0"/>
              <a:t> </a:t>
            </a:r>
            <a:r>
              <a:rPr lang="en-ZA" b="0" dirty="0" smtClean="0"/>
              <a:t>said in John 3:16; but, let’s add verse 17 as well; </a:t>
            </a:r>
            <a:r>
              <a:rPr lang="en-ZA" b="0" i="1" dirty="0" smtClean="0">
                <a:solidFill>
                  <a:srgbClr val="004821"/>
                </a:solidFill>
              </a:rPr>
              <a:t>"For God so loved the world that he gave his only and unique Son, so that everyone who trusts in him may have eternal life, instead of being utterly destroyed. For God did not send the Son into the world to judge the world, but rather so that through him, the world might be saved. “</a:t>
            </a:r>
            <a:r>
              <a:rPr lang="en-ZA" b="0" dirty="0" smtClean="0"/>
              <a:t>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20</a:t>
            </a:fld>
            <a:endParaRPr lang="en-Z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ONE SAVIOUR</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 for Elohim sent me before you to preserve life. </a:t>
            </a:r>
            <a:r>
              <a:rPr lang="en-ZA" b="1" i="1" dirty="0" smtClean="0">
                <a:solidFill>
                  <a:srgbClr val="004821"/>
                </a:solidFill>
              </a:rPr>
              <a:t>(Genesis 45:5)</a:t>
            </a:r>
          </a:p>
          <a:p>
            <a:r>
              <a:rPr lang="en-US" dirty="0" smtClean="0"/>
              <a:t>It had been a long road for Joseph. Many thoughts were going through his mind at this time. Twenty-two years had passed since he was sold into slavery. His anguish would have been deep. In a sense, he had given himself up to save his brothers, for their delivery, and now he stood before them. </a:t>
            </a:r>
            <a:r>
              <a:rPr lang="he-IL" dirty="0" smtClean="0"/>
              <a:t>יהושע</a:t>
            </a:r>
            <a:r>
              <a:rPr lang="en-US" dirty="0" smtClean="0"/>
              <a:t>, of whom Joseph was a type and shadow of, anguished in the Garden before giving himself up for our deliverance </a:t>
            </a:r>
            <a:r>
              <a:rPr lang="en-US" b="1" i="1" dirty="0" smtClean="0">
                <a:solidFill>
                  <a:srgbClr val="004821"/>
                </a:solidFill>
              </a:rPr>
              <a:t>(Luke 22:39-44). </a:t>
            </a:r>
            <a:endParaRPr lang="en-ZA" b="1" i="1" dirty="0" smtClean="0">
              <a:solidFill>
                <a:srgbClr val="004821"/>
              </a:solidFill>
            </a:endParaRPr>
          </a:p>
          <a:p>
            <a:pPr algn="ctr"/>
            <a:r>
              <a:rPr lang="en-ZA" i="1" dirty="0" smtClean="0">
                <a:solidFill>
                  <a:srgbClr val="004821"/>
                </a:solidFill>
              </a:rPr>
              <a:t>And one of them, </a:t>
            </a:r>
            <a:r>
              <a:rPr lang="en-ZA" i="1" dirty="0" err="1" smtClean="0">
                <a:solidFill>
                  <a:srgbClr val="004821"/>
                </a:solidFill>
              </a:rPr>
              <a:t>Qayapha</a:t>
            </a:r>
            <a:r>
              <a:rPr lang="en-ZA" i="1" dirty="0" smtClean="0">
                <a:solidFill>
                  <a:srgbClr val="004821"/>
                </a:solidFill>
              </a:rPr>
              <a:t>, being high priest that year, said to them, “You know naught, neither do you consider that it is better for us that one man die for the people than that the entire nation should perish.” But he did not say this from himself, but being high priest that year he prophesied that </a:t>
            </a:r>
            <a:r>
              <a:rPr lang="he-IL" i="1" dirty="0" smtClean="0">
                <a:solidFill>
                  <a:srgbClr val="004821"/>
                </a:solidFill>
              </a:rPr>
              <a:t>יהושע</a:t>
            </a:r>
            <a:r>
              <a:rPr lang="en-ZA" i="1" dirty="0" smtClean="0">
                <a:solidFill>
                  <a:srgbClr val="004821"/>
                </a:solidFill>
              </a:rPr>
              <a:t> was about to die for the nation, and not for the nation only, but to gather together into one the children of Elohim who were scattered abroad</a:t>
            </a:r>
            <a:r>
              <a:rPr lang="en-ZA" b="1" i="1" dirty="0" smtClean="0">
                <a:solidFill>
                  <a:srgbClr val="004821"/>
                </a:solidFill>
              </a:rPr>
              <a:t>. (John 11:49-52)</a:t>
            </a:r>
          </a:p>
          <a:p>
            <a:endParaRPr lang="en-ZA" dirty="0">
              <a:solidFill>
                <a:srgbClr val="004821"/>
              </a:solidFill>
            </a:endParaRPr>
          </a:p>
        </p:txBody>
      </p:sp>
      <p:sp>
        <p:nvSpPr>
          <p:cNvPr id="4" name="Slide Number Placeholder 3"/>
          <p:cNvSpPr>
            <a:spLocks noGrp="1"/>
          </p:cNvSpPr>
          <p:nvPr>
            <p:ph type="sldNum" sz="quarter" idx="12"/>
          </p:nvPr>
        </p:nvSpPr>
        <p:spPr/>
        <p:txBody>
          <a:bodyPr/>
          <a:lstStyle/>
          <a:p>
            <a:fld id="{715B7D16-8FAD-4D2D-B977-107333E7495D}" type="slidenum">
              <a:rPr lang="en-ZA" smtClean="0"/>
              <a:pPr/>
              <a:t>21</a:t>
            </a:fld>
            <a:endParaRPr lang="en-ZA"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GOD’S FAVOR</a:t>
            </a:r>
            <a:endParaRPr lang="en-ZA" dirty="0"/>
          </a:p>
        </p:txBody>
      </p:sp>
      <p:sp>
        <p:nvSpPr>
          <p:cNvPr id="3" name="Content Placeholder 2"/>
          <p:cNvSpPr>
            <a:spLocks noGrp="1"/>
          </p:cNvSpPr>
          <p:nvPr>
            <p:ph idx="1"/>
          </p:nvPr>
        </p:nvSpPr>
        <p:spPr/>
        <p:txBody>
          <a:bodyPr>
            <a:noAutofit/>
          </a:bodyPr>
          <a:lstStyle/>
          <a:p>
            <a:pPr algn="ctr">
              <a:lnSpc>
                <a:spcPts val="2400"/>
              </a:lnSpc>
            </a:pPr>
            <a:r>
              <a:rPr lang="en-ZA" i="1" dirty="0" smtClean="0">
                <a:solidFill>
                  <a:srgbClr val="004821"/>
                </a:solidFill>
              </a:rPr>
              <a:t>And the report of it was heard by the house of Pharaoh, saying, “The brothers of </a:t>
            </a:r>
            <a:r>
              <a:rPr lang="en-ZA" i="1" dirty="0" err="1" smtClean="0">
                <a:solidFill>
                  <a:srgbClr val="004821"/>
                </a:solidFill>
              </a:rPr>
              <a:t>Yosĕph</a:t>
            </a:r>
            <a:r>
              <a:rPr lang="en-ZA" i="1" dirty="0" smtClean="0">
                <a:solidFill>
                  <a:srgbClr val="004821"/>
                </a:solidFill>
              </a:rPr>
              <a:t> have come.” And it was good in the eyes of Pharaoh and in the eyes of his servants. And Pharaoh said to </a:t>
            </a:r>
            <a:r>
              <a:rPr lang="en-ZA" i="1" dirty="0" err="1" smtClean="0">
                <a:solidFill>
                  <a:srgbClr val="004821"/>
                </a:solidFill>
              </a:rPr>
              <a:t>Yosĕph</a:t>
            </a:r>
            <a:r>
              <a:rPr lang="en-ZA" i="1" dirty="0" smtClean="0">
                <a:solidFill>
                  <a:srgbClr val="004821"/>
                </a:solidFill>
              </a:rPr>
              <a:t>, “Say to your brothers, ‘Do this: Load your beasts and go, enter the land of </a:t>
            </a:r>
            <a:r>
              <a:rPr lang="en-ZA" i="1" dirty="0" err="1" smtClean="0">
                <a:solidFill>
                  <a:srgbClr val="004821"/>
                </a:solidFill>
              </a:rPr>
              <a:t>Kenaʽan</a:t>
            </a:r>
            <a:r>
              <a:rPr lang="en-ZA" i="1" dirty="0" smtClean="0">
                <a:solidFill>
                  <a:srgbClr val="004821"/>
                </a:solidFill>
              </a:rPr>
              <a:t>, and take your father and your households and come to me, and I give you the best of the land of </a:t>
            </a:r>
            <a:r>
              <a:rPr lang="en-ZA" i="1" dirty="0" err="1" smtClean="0">
                <a:solidFill>
                  <a:srgbClr val="004821"/>
                </a:solidFill>
              </a:rPr>
              <a:t>Mitsrayim</a:t>
            </a:r>
            <a:r>
              <a:rPr lang="en-ZA" i="1" dirty="0" smtClean="0">
                <a:solidFill>
                  <a:srgbClr val="004821"/>
                </a:solidFill>
              </a:rPr>
              <a:t>, and you eat the fat of the land. ‘And you, you have been commanded, do this: Take wagons out of the land of </a:t>
            </a:r>
            <a:r>
              <a:rPr lang="en-ZA" i="1" dirty="0" err="1" smtClean="0">
                <a:solidFill>
                  <a:srgbClr val="004821"/>
                </a:solidFill>
              </a:rPr>
              <a:t>Mitsrayim</a:t>
            </a:r>
            <a:r>
              <a:rPr lang="en-ZA" i="1" dirty="0" smtClean="0">
                <a:solidFill>
                  <a:srgbClr val="004821"/>
                </a:solidFill>
              </a:rPr>
              <a:t> for your little ones and your wives. And you shall bring your father, and come. ‘And do not be concerned about your goods, for the best of all the land of </a:t>
            </a:r>
            <a:r>
              <a:rPr lang="en-ZA" i="1" dirty="0" err="1" smtClean="0">
                <a:solidFill>
                  <a:srgbClr val="004821"/>
                </a:solidFill>
              </a:rPr>
              <a:t>Mitsrayim</a:t>
            </a:r>
            <a:r>
              <a:rPr lang="en-ZA" i="1" dirty="0" smtClean="0">
                <a:solidFill>
                  <a:srgbClr val="004821"/>
                </a:solidFill>
              </a:rPr>
              <a:t> is yours.’ ” </a:t>
            </a:r>
            <a:r>
              <a:rPr lang="en-ZA" b="1" i="1" dirty="0" smtClean="0">
                <a:solidFill>
                  <a:srgbClr val="004821"/>
                </a:solidFill>
              </a:rPr>
              <a:t>(</a:t>
            </a:r>
            <a:r>
              <a:rPr lang="en-ZA" b="1" i="1" dirty="0" smtClean="0">
                <a:solidFill>
                  <a:srgbClr val="004821"/>
                </a:solidFill>
              </a:rPr>
              <a:t>Genesis 45:16-20)</a:t>
            </a:r>
          </a:p>
          <a:p>
            <a:pPr algn="just">
              <a:lnSpc>
                <a:spcPts val="2400"/>
              </a:lnSpc>
            </a:pPr>
            <a:r>
              <a:rPr lang="en-ZA" b="0" dirty="0" smtClean="0"/>
              <a:t>Here </a:t>
            </a:r>
            <a:r>
              <a:rPr lang="en-ZA" b="0" dirty="0" smtClean="0"/>
              <a:t>we see that even in the worst drought to ever hit, God had already made a way for Redemption, Provision and Abundance. </a:t>
            </a:r>
          </a:p>
          <a:p>
            <a:pPr algn="ctr">
              <a:lnSpc>
                <a:spcPts val="2400"/>
              </a:lnSpc>
            </a:pPr>
            <a:r>
              <a:rPr lang="en-ZA" i="1" dirty="0" smtClean="0">
                <a:solidFill>
                  <a:srgbClr val="004821"/>
                </a:solidFill>
              </a:rPr>
              <a:t>“See, I am doing what is new, let it now spring forth. Do you not know it? I am even making a way in the wilderness and rivers in the desert. </a:t>
            </a:r>
            <a:r>
              <a:rPr lang="en-ZA" b="1" i="1" dirty="0" smtClean="0">
                <a:solidFill>
                  <a:srgbClr val="004821"/>
                </a:solidFill>
              </a:rPr>
              <a:t>(Isaiah 43:19</a:t>
            </a:r>
            <a:r>
              <a:rPr lang="en-ZA" b="1" i="1" dirty="0" smtClean="0">
                <a:solidFill>
                  <a:srgbClr val="004821"/>
                </a:solidFill>
              </a:rPr>
              <a:t>, Isaiah 60:4)</a:t>
            </a:r>
          </a:p>
          <a:p>
            <a:pPr>
              <a:lnSpc>
                <a:spcPts val="2400"/>
              </a:lnSpc>
            </a:pPr>
            <a:endParaRPr lang="en-ZA" i="1" dirty="0" smtClean="0">
              <a:solidFill>
                <a:srgbClr val="004821"/>
              </a:solidFill>
            </a:endParaRPr>
          </a:p>
          <a:p>
            <a:pPr>
              <a:lnSpc>
                <a:spcPts val="2100"/>
              </a:lnSpc>
            </a:pPr>
            <a:endParaRPr lang="en-ZA" dirty="0" smtClean="0"/>
          </a:p>
          <a:p>
            <a:pPr>
              <a:lnSpc>
                <a:spcPts val="21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22</a:t>
            </a:fld>
            <a:endParaRPr lang="en-ZA"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ATONEMENT AND REVELATION</a:t>
            </a:r>
            <a:endParaRPr lang="en-ZA" dirty="0"/>
          </a:p>
        </p:txBody>
      </p:sp>
      <p:sp>
        <p:nvSpPr>
          <p:cNvPr id="3" name="Content Placeholder 2"/>
          <p:cNvSpPr>
            <a:spLocks noGrp="1"/>
          </p:cNvSpPr>
          <p:nvPr>
            <p:ph idx="1"/>
          </p:nvPr>
        </p:nvSpPr>
        <p:spPr/>
        <p:txBody>
          <a:bodyPr>
            <a:noAutofit/>
          </a:bodyPr>
          <a:lstStyle/>
          <a:p>
            <a:pPr algn="ctr">
              <a:lnSpc>
                <a:spcPts val="2200"/>
              </a:lnSpc>
            </a:pPr>
            <a:r>
              <a:rPr lang="en-ZA" b="0" i="1" dirty="0" smtClean="0">
                <a:solidFill>
                  <a:srgbClr val="004821"/>
                </a:solidFill>
              </a:rPr>
              <a:t>He gave to all of them, to each man, changes of garments, but to Binyamin he gave three hundred pieces of silver and five changes of garments. </a:t>
            </a:r>
            <a:r>
              <a:rPr lang="en-ZA" b="1" i="1" dirty="0" smtClean="0">
                <a:solidFill>
                  <a:srgbClr val="004821"/>
                </a:solidFill>
              </a:rPr>
              <a:t>(Genesis </a:t>
            </a:r>
            <a:r>
              <a:rPr lang="en-ZA" b="1" i="1" dirty="0" smtClean="0">
                <a:solidFill>
                  <a:srgbClr val="004821"/>
                </a:solidFill>
              </a:rPr>
              <a:t>45:22)</a:t>
            </a:r>
            <a:endParaRPr lang="en-ZA" b="1" i="1" dirty="0" smtClean="0">
              <a:solidFill>
                <a:srgbClr val="004821"/>
              </a:solidFill>
            </a:endParaRPr>
          </a:p>
          <a:p>
            <a:pPr algn="just">
              <a:lnSpc>
                <a:spcPts val="2200"/>
              </a:lnSpc>
            </a:pPr>
            <a:r>
              <a:rPr lang="en-ZA" b="0" dirty="0" smtClean="0"/>
              <a:t>Joseph </a:t>
            </a:r>
            <a:r>
              <a:rPr lang="en-ZA" b="0" dirty="0" smtClean="0"/>
              <a:t>is preparing to send them back to gather up their father and all the family and households, </a:t>
            </a:r>
            <a:r>
              <a:rPr lang="en-ZA" b="0" dirty="0" smtClean="0"/>
              <a:t>Joseph gives </a:t>
            </a:r>
            <a:r>
              <a:rPr lang="en-ZA" b="0" dirty="0" smtClean="0"/>
              <a:t>his brothers a change of garments. However to Benjamin, </a:t>
            </a:r>
            <a:r>
              <a:rPr lang="en-ZA" b="0" i="1" dirty="0" smtClean="0"/>
              <a:t>son of the right hand, </a:t>
            </a:r>
            <a:r>
              <a:rPr lang="en-ZA" b="0" i="1" dirty="0" err="1" smtClean="0"/>
              <a:t>Moshiach</a:t>
            </a:r>
            <a:r>
              <a:rPr lang="en-ZA" b="0" i="1" dirty="0" smtClean="0"/>
              <a:t> </a:t>
            </a:r>
            <a:r>
              <a:rPr lang="en-ZA" b="0" i="1" dirty="0" err="1" smtClean="0"/>
              <a:t>ben</a:t>
            </a:r>
            <a:r>
              <a:rPr lang="en-ZA" b="0" i="1" dirty="0" smtClean="0"/>
              <a:t> </a:t>
            </a:r>
            <a:r>
              <a:rPr lang="en-ZA" b="0" i="1" dirty="0" smtClean="0"/>
              <a:t>Joseph </a:t>
            </a:r>
            <a:r>
              <a:rPr lang="en-ZA" b="0" dirty="0" smtClean="0"/>
              <a:t>gave:</a:t>
            </a:r>
          </a:p>
          <a:p>
            <a:pPr marL="176213" indent="-176213" algn="just">
              <a:lnSpc>
                <a:spcPts val="2200"/>
              </a:lnSpc>
              <a:buFont typeface="Arial" pitchFamily="34" charset="0"/>
              <a:buChar char="•"/>
            </a:pPr>
            <a:r>
              <a:rPr lang="en-ZA" b="0" dirty="0" smtClean="0"/>
              <a:t>300 pieces of silver. Silver, is the currency of men; so it represents man’s money. 300 is the numeric value of </a:t>
            </a:r>
            <a:r>
              <a:rPr lang="en-ZA" b="0" i="1" dirty="0" smtClean="0"/>
              <a:t>“</a:t>
            </a:r>
            <a:r>
              <a:rPr lang="en-ZA" b="0" i="1" dirty="0" err="1" smtClean="0"/>
              <a:t>kapar</a:t>
            </a:r>
            <a:r>
              <a:rPr lang="en-ZA" b="0" dirty="0" smtClean="0"/>
              <a:t>” or </a:t>
            </a:r>
            <a:r>
              <a:rPr lang="en-ZA" b="0" i="1" dirty="0" smtClean="0"/>
              <a:t>“ransom” and “</a:t>
            </a:r>
            <a:r>
              <a:rPr lang="en-ZA" b="0" i="1" dirty="0" err="1" smtClean="0"/>
              <a:t>kippur</a:t>
            </a:r>
            <a:r>
              <a:rPr lang="en-ZA" b="0" i="1" dirty="0" smtClean="0"/>
              <a:t>” or “atonement</a:t>
            </a:r>
            <a:r>
              <a:rPr lang="en-ZA" b="0" dirty="0" smtClean="0"/>
              <a:t>”. It is also the numeric value of the letter “</a:t>
            </a:r>
            <a:r>
              <a:rPr lang="en-ZA" b="0" i="1" dirty="0" smtClean="0"/>
              <a:t>shin</a:t>
            </a:r>
            <a:r>
              <a:rPr lang="en-ZA" b="0" dirty="0" smtClean="0"/>
              <a:t>” or El </a:t>
            </a:r>
            <a:r>
              <a:rPr lang="en-ZA" b="0" dirty="0" err="1" smtClean="0"/>
              <a:t>Shaddai</a:t>
            </a:r>
            <a:r>
              <a:rPr lang="en-ZA" b="0" dirty="0" smtClean="0"/>
              <a:t> (</a:t>
            </a:r>
            <a:r>
              <a:rPr lang="en-ZA" b="0" dirty="0" err="1" smtClean="0"/>
              <a:t>Elohim</a:t>
            </a:r>
            <a:r>
              <a:rPr lang="en-ZA" b="0" dirty="0" smtClean="0"/>
              <a:t> Sufficient). </a:t>
            </a:r>
          </a:p>
          <a:p>
            <a:pPr marL="176213" indent="-176213">
              <a:lnSpc>
                <a:spcPts val="2200"/>
              </a:lnSpc>
              <a:buFont typeface="Arial" pitchFamily="34" charset="0"/>
              <a:buChar char="•"/>
            </a:pPr>
            <a:r>
              <a:rPr lang="en-ZA" b="0" dirty="0" smtClean="0"/>
              <a:t>5 changes of clothes. Five represents </a:t>
            </a:r>
            <a:r>
              <a:rPr lang="he-IL" dirty="0" smtClean="0"/>
              <a:t>יהוה</a:t>
            </a:r>
            <a:r>
              <a:rPr lang="en-ZA" b="0" dirty="0" smtClean="0"/>
              <a:t>’s </a:t>
            </a:r>
            <a:r>
              <a:rPr lang="en-ZA" b="0" i="1" dirty="0" smtClean="0"/>
              <a:t>“favour</a:t>
            </a:r>
            <a:r>
              <a:rPr lang="en-ZA" b="0" dirty="0" smtClean="0"/>
              <a:t>” </a:t>
            </a:r>
            <a:r>
              <a:rPr lang="en-ZA" b="0" dirty="0" smtClean="0"/>
              <a:t>or </a:t>
            </a:r>
            <a:r>
              <a:rPr lang="en-ZA" b="0" i="1" dirty="0" smtClean="0"/>
              <a:t>“grace”</a:t>
            </a:r>
            <a:r>
              <a:rPr lang="en-ZA" b="0" dirty="0" smtClean="0"/>
              <a:t> in Hebrew thought. It is also the numeric value of the letter </a:t>
            </a:r>
            <a:r>
              <a:rPr lang="en-ZA" b="0" i="1" dirty="0" smtClean="0"/>
              <a:t>“hey</a:t>
            </a:r>
            <a:r>
              <a:rPr lang="en-ZA" b="0" dirty="0" smtClean="0"/>
              <a:t>” which means </a:t>
            </a:r>
            <a:r>
              <a:rPr lang="en-ZA" b="0" i="1" dirty="0" smtClean="0"/>
              <a:t>“revelation</a:t>
            </a:r>
            <a:r>
              <a:rPr lang="en-ZA" b="0" dirty="0" smtClean="0"/>
              <a:t>”. </a:t>
            </a:r>
          </a:p>
          <a:p>
            <a:pPr algn="just">
              <a:lnSpc>
                <a:spcPts val="2200"/>
              </a:lnSpc>
            </a:pPr>
            <a:r>
              <a:rPr lang="en-ZA" b="0" dirty="0" smtClean="0"/>
              <a:t>So while </a:t>
            </a:r>
            <a:r>
              <a:rPr lang="en-ZA" b="0" dirty="0" smtClean="0"/>
              <a:t>Joseph gave </a:t>
            </a:r>
            <a:r>
              <a:rPr lang="en-ZA" b="0" dirty="0" smtClean="0"/>
              <a:t>new garments to the rest of his brothers, he gave the atonement price and the revelation of Torah to Benjamin.</a:t>
            </a:r>
          </a:p>
          <a:p>
            <a:pPr algn="just">
              <a:lnSpc>
                <a:spcPts val="2200"/>
              </a:lnSpc>
            </a:pPr>
            <a:endParaRPr lang="en-ZA" b="0"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23</a:t>
            </a:fld>
            <a:endParaRPr lang="en-ZA"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WHY?</a:t>
            </a:r>
            <a:endParaRPr lang="en-ZA" dirty="0"/>
          </a:p>
        </p:txBody>
      </p:sp>
      <p:sp>
        <p:nvSpPr>
          <p:cNvPr id="3" name="Content Placeholder 2"/>
          <p:cNvSpPr>
            <a:spLocks noGrp="1"/>
          </p:cNvSpPr>
          <p:nvPr>
            <p:ph idx="1"/>
          </p:nvPr>
        </p:nvSpPr>
        <p:spPr>
          <a:xfrm>
            <a:off x="467544" y="1600200"/>
            <a:ext cx="8229600" cy="5257800"/>
          </a:xfrm>
        </p:spPr>
        <p:txBody>
          <a:bodyPr>
            <a:normAutofit/>
          </a:bodyPr>
          <a:lstStyle/>
          <a:p>
            <a:pPr algn="just">
              <a:lnSpc>
                <a:spcPts val="2400"/>
              </a:lnSpc>
            </a:pPr>
            <a:r>
              <a:rPr lang="en-ZA" b="0" dirty="0" smtClean="0"/>
              <a:t>Ten of these “</a:t>
            </a:r>
            <a:r>
              <a:rPr lang="en-ZA" b="0" i="1" dirty="0" smtClean="0"/>
              <a:t>brothers”</a:t>
            </a:r>
            <a:r>
              <a:rPr lang="en-ZA" b="0" dirty="0" smtClean="0"/>
              <a:t> were really half brothers to </a:t>
            </a:r>
            <a:r>
              <a:rPr lang="en-ZA" b="0" dirty="0" smtClean="0"/>
              <a:t>Joseph</a:t>
            </a:r>
            <a:r>
              <a:rPr lang="en-ZA" b="0" dirty="0" smtClean="0"/>
              <a:t>; same father, but different mothers. Benjamin, on the other hand, was the only one who was </a:t>
            </a:r>
            <a:r>
              <a:rPr lang="en-ZA" b="0" dirty="0" smtClean="0"/>
              <a:t>Joseph’s </a:t>
            </a:r>
            <a:r>
              <a:rPr lang="en-ZA" b="0" dirty="0" smtClean="0"/>
              <a:t>full brother. With Benjamin he gave the ransom first and then the five changes of clothes. </a:t>
            </a:r>
          </a:p>
          <a:p>
            <a:pPr>
              <a:lnSpc>
                <a:spcPts val="2400"/>
              </a:lnSpc>
            </a:pPr>
            <a:r>
              <a:rPr lang="en-ZA" b="0" dirty="0" smtClean="0"/>
              <a:t>One of the things this is saying to us is that, while there are those who will stand before </a:t>
            </a:r>
            <a:r>
              <a:rPr lang="he-IL" dirty="0" smtClean="0"/>
              <a:t>יהוה</a:t>
            </a:r>
            <a:r>
              <a:rPr lang="en-ZA" b="0" dirty="0" smtClean="0"/>
              <a:t> </a:t>
            </a:r>
            <a:r>
              <a:rPr lang="en-ZA" b="0" dirty="0" smtClean="0"/>
              <a:t>one day, with changed garments, sins forgiven; they are not </a:t>
            </a:r>
            <a:r>
              <a:rPr lang="en-ZA" b="0" i="1" dirty="0" smtClean="0"/>
              <a:t>“full brothers</a:t>
            </a:r>
            <a:r>
              <a:rPr lang="en-ZA" b="0" dirty="0" smtClean="0"/>
              <a:t>” because they do not posses all that Mashiach has for us. They do not have the grace of Torah and the Bridal garments that living according to Torah brings. It’s also telling us that ten will stand before him, their restoration (their </a:t>
            </a:r>
            <a:r>
              <a:rPr lang="en-ZA" b="0" dirty="0" err="1" smtClean="0"/>
              <a:t>Tikkun</a:t>
            </a:r>
            <a:r>
              <a:rPr lang="en-ZA" b="0" dirty="0" smtClean="0"/>
              <a:t>) not complete; while one (a remnant) will stand, having lived as </a:t>
            </a:r>
            <a:r>
              <a:rPr lang="he-IL" dirty="0" smtClean="0"/>
              <a:t>יהוה</a:t>
            </a:r>
            <a:r>
              <a:rPr lang="en-ZA" b="0" dirty="0" smtClean="0"/>
              <a:t> </a:t>
            </a:r>
            <a:r>
              <a:rPr lang="en-ZA" b="0" dirty="0" smtClean="0"/>
              <a:t>told </a:t>
            </a:r>
            <a:r>
              <a:rPr lang="en-ZA" b="0" dirty="0" smtClean="0"/>
              <a:t>Abraham </a:t>
            </a:r>
            <a:r>
              <a:rPr lang="en-ZA" b="0" dirty="0" smtClean="0"/>
              <a:t>in </a:t>
            </a:r>
            <a:r>
              <a:rPr lang="en-ZA" b="1" i="1" dirty="0" smtClean="0">
                <a:solidFill>
                  <a:srgbClr val="004821"/>
                </a:solidFill>
              </a:rPr>
              <a:t>Genesis 17:1</a:t>
            </a:r>
            <a:r>
              <a:rPr lang="en-ZA" b="0" i="1" dirty="0" smtClean="0">
                <a:solidFill>
                  <a:srgbClr val="004821"/>
                </a:solidFill>
              </a:rPr>
              <a:t>; “I am El Shaddai – walk before Me and be perfect.” </a:t>
            </a:r>
            <a:r>
              <a:rPr lang="en-ZA" b="0" dirty="0" smtClean="0"/>
              <a:t>and as </a:t>
            </a:r>
            <a:r>
              <a:rPr lang="he-IL" dirty="0" smtClean="0"/>
              <a:t>יהושע</a:t>
            </a:r>
            <a:r>
              <a:rPr lang="en-ZA" b="0" dirty="0" smtClean="0"/>
              <a:t> </a:t>
            </a:r>
            <a:r>
              <a:rPr lang="en-ZA" b="0" dirty="0" smtClean="0"/>
              <a:t>told us in </a:t>
            </a:r>
            <a:r>
              <a:rPr lang="en-ZA" b="1" i="1" dirty="0" smtClean="0">
                <a:solidFill>
                  <a:srgbClr val="004821"/>
                </a:solidFill>
              </a:rPr>
              <a:t>Matthew 5:48; </a:t>
            </a:r>
            <a:r>
              <a:rPr lang="en-ZA" b="0" i="1" dirty="0" smtClean="0">
                <a:solidFill>
                  <a:srgbClr val="004821"/>
                </a:solidFill>
              </a:rPr>
              <a:t>“Therefore, be perfect, as your Father in the heavens is perfect.” </a:t>
            </a:r>
            <a:r>
              <a:rPr lang="en-ZA" b="0" dirty="0" smtClean="0"/>
              <a:t>Remember the Hebrew word for “</a:t>
            </a:r>
            <a:r>
              <a:rPr lang="en-ZA" b="0" i="1" dirty="0" smtClean="0"/>
              <a:t>perfect</a:t>
            </a:r>
            <a:r>
              <a:rPr lang="en-ZA" b="0" dirty="0" smtClean="0"/>
              <a:t>” here is </a:t>
            </a:r>
            <a:r>
              <a:rPr lang="en-ZA" b="0" i="1" dirty="0" smtClean="0"/>
              <a:t>“</a:t>
            </a:r>
            <a:r>
              <a:rPr lang="en-ZA" b="0" i="1" dirty="0" err="1" smtClean="0"/>
              <a:t>tamiym</a:t>
            </a:r>
            <a:r>
              <a:rPr lang="en-ZA" b="0" dirty="0" smtClean="0"/>
              <a:t>” which means “</a:t>
            </a:r>
            <a:r>
              <a:rPr lang="en-ZA" b="0" i="1" dirty="0" smtClean="0"/>
              <a:t>complete”, “whole” or “restored”</a:t>
            </a:r>
            <a:r>
              <a:rPr lang="en-ZA" b="0" dirty="0" smtClean="0"/>
              <a:t>. This is the purpose behind “</a:t>
            </a:r>
            <a:r>
              <a:rPr lang="en-ZA" b="0" i="1" dirty="0" smtClean="0"/>
              <a:t>correction” or “</a:t>
            </a:r>
            <a:r>
              <a:rPr lang="en-ZA" b="0" i="1" dirty="0" err="1" smtClean="0"/>
              <a:t>Tikkun</a:t>
            </a:r>
            <a:r>
              <a:rPr lang="en-ZA" b="0" i="1" dirty="0" smtClean="0"/>
              <a:t>”.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24</a:t>
            </a:fld>
            <a:endParaRPr lang="en-ZA"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DON’T QUARREL</a:t>
            </a:r>
            <a:endParaRPr lang="en-ZA" dirty="0"/>
          </a:p>
        </p:txBody>
      </p:sp>
      <p:sp>
        <p:nvSpPr>
          <p:cNvPr id="3" name="Content Placeholder 2"/>
          <p:cNvSpPr>
            <a:spLocks noGrp="1"/>
          </p:cNvSpPr>
          <p:nvPr>
            <p:ph idx="1"/>
          </p:nvPr>
        </p:nvSpPr>
        <p:spPr/>
        <p:txBody>
          <a:bodyPr>
            <a:normAutofit lnSpcReduction="10000"/>
          </a:bodyPr>
          <a:lstStyle/>
          <a:p>
            <a:pPr algn="ctr"/>
            <a:r>
              <a:rPr lang="en-ZA" i="1" dirty="0" smtClean="0">
                <a:solidFill>
                  <a:srgbClr val="004821"/>
                </a:solidFill>
              </a:rPr>
              <a:t>So he sent his brothers away, and they left. And he said to them, “Do not quarrel along the way.” </a:t>
            </a:r>
            <a:r>
              <a:rPr lang="en-ZA" b="1" i="1" dirty="0" smtClean="0">
                <a:solidFill>
                  <a:srgbClr val="004821"/>
                </a:solidFill>
              </a:rPr>
              <a:t>(Genesis 45:24)</a:t>
            </a:r>
          </a:p>
          <a:p>
            <a:r>
              <a:rPr lang="en-US" dirty="0" smtClean="0"/>
              <a:t>Joseph dismissed his brothers with the warning not to quarrel with each other on the journey back to Canaan, why? There would have been a lot of blame shifting and arguing about what if. </a:t>
            </a:r>
            <a:r>
              <a:rPr lang="he-IL" dirty="0" smtClean="0"/>
              <a:t>יהושע</a:t>
            </a:r>
            <a:r>
              <a:rPr lang="en-US" dirty="0" smtClean="0"/>
              <a:t> commanded us to walk away in love, and focus our attention on the Heavenly Father. </a:t>
            </a:r>
          </a:p>
          <a:p>
            <a:pPr algn="ctr"/>
            <a:r>
              <a:rPr lang="en-ZA" i="1" dirty="0" smtClean="0">
                <a:solidFill>
                  <a:srgbClr val="004821"/>
                </a:solidFill>
              </a:rPr>
              <a:t>.. </a:t>
            </a:r>
            <a:r>
              <a:rPr lang="en-ZA" i="1" dirty="0" smtClean="0">
                <a:solidFill>
                  <a:srgbClr val="004821"/>
                </a:solidFill>
              </a:rPr>
              <a:t>‘Where I am going, you are unable to come,’ I now also say to you. “A renewed command I give to you, that you love one another, as I have loved you, that you also love one another. </a:t>
            </a:r>
            <a:r>
              <a:rPr lang="en-ZA" b="1" i="1" dirty="0" smtClean="0">
                <a:solidFill>
                  <a:srgbClr val="004821"/>
                </a:solidFill>
              </a:rPr>
              <a:t>(</a:t>
            </a:r>
            <a:r>
              <a:rPr lang="en-ZA" b="1" i="1" dirty="0" smtClean="0">
                <a:solidFill>
                  <a:srgbClr val="004821"/>
                </a:solidFill>
              </a:rPr>
              <a:t>John 13:33-34)</a:t>
            </a:r>
          </a:p>
          <a:p>
            <a:pPr algn="ctr"/>
            <a:r>
              <a:rPr lang="en-ZA" i="1" dirty="0" smtClean="0">
                <a:solidFill>
                  <a:srgbClr val="004821"/>
                </a:solidFill>
              </a:rPr>
              <a:t>“</a:t>
            </a:r>
            <a:r>
              <a:rPr lang="en-ZA" i="1" dirty="0" smtClean="0">
                <a:solidFill>
                  <a:srgbClr val="004821"/>
                </a:solidFill>
              </a:rPr>
              <a:t>Peace I leave with you – My peace I give to you. I do not give to you as the world gives. Do not let your heart be troubled, neither let it be afraid. </a:t>
            </a:r>
            <a:r>
              <a:rPr lang="en-ZA" b="1" i="1" dirty="0" smtClean="0">
                <a:solidFill>
                  <a:srgbClr val="004821"/>
                </a:solidFill>
              </a:rPr>
              <a:t>(</a:t>
            </a:r>
            <a:r>
              <a:rPr lang="en-ZA" b="1" i="1" dirty="0" smtClean="0">
                <a:solidFill>
                  <a:srgbClr val="004821"/>
                </a:solidFill>
              </a:rPr>
              <a:t>John 14:27)</a:t>
            </a:r>
          </a:p>
          <a:p>
            <a:pPr algn="ctr"/>
            <a:r>
              <a:rPr lang="en-ZA" i="1" dirty="0" smtClean="0">
                <a:solidFill>
                  <a:srgbClr val="004821"/>
                </a:solidFill>
              </a:rPr>
              <a:t>“This is My command, that you love one another, as I have loved </a:t>
            </a:r>
            <a:r>
              <a:rPr lang="en-ZA" i="1" dirty="0" smtClean="0">
                <a:solidFill>
                  <a:srgbClr val="004821"/>
                </a:solidFill>
              </a:rPr>
              <a:t>you. </a:t>
            </a:r>
            <a:r>
              <a:rPr lang="en-ZA" i="1" dirty="0" smtClean="0">
                <a:solidFill>
                  <a:srgbClr val="004821"/>
                </a:solidFill>
              </a:rPr>
              <a:t>“No one has greater love than this: that one should lay down his life for his friends. </a:t>
            </a:r>
            <a:r>
              <a:rPr lang="en-ZA" b="1" i="1" dirty="0" smtClean="0">
                <a:solidFill>
                  <a:srgbClr val="004821"/>
                </a:solidFill>
              </a:rPr>
              <a:t>(</a:t>
            </a:r>
            <a:r>
              <a:rPr lang="en-ZA" b="1" i="1" dirty="0" smtClean="0">
                <a:solidFill>
                  <a:srgbClr val="004821"/>
                </a:solidFill>
              </a:rPr>
              <a:t>John 15:12-13)</a:t>
            </a:r>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25</a:t>
            </a:fld>
            <a:endParaRPr lang="en-ZA"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JACOB INFORMED</a:t>
            </a:r>
            <a:endParaRPr lang="en-ZA" dirty="0"/>
          </a:p>
        </p:txBody>
      </p:sp>
      <p:sp>
        <p:nvSpPr>
          <p:cNvPr id="3" name="Content Placeholder 2"/>
          <p:cNvSpPr>
            <a:spLocks noGrp="1"/>
          </p:cNvSpPr>
          <p:nvPr>
            <p:ph idx="1"/>
          </p:nvPr>
        </p:nvSpPr>
        <p:spPr>
          <a:xfrm>
            <a:off x="251520" y="1600200"/>
            <a:ext cx="8640960" cy="5257800"/>
          </a:xfrm>
        </p:spPr>
        <p:txBody>
          <a:bodyPr>
            <a:normAutofit/>
          </a:bodyPr>
          <a:lstStyle/>
          <a:p>
            <a:pPr algn="ctr">
              <a:lnSpc>
                <a:spcPts val="2300"/>
              </a:lnSpc>
            </a:pPr>
            <a:r>
              <a:rPr lang="en-ZA" b="0" i="1" dirty="0" smtClean="0">
                <a:solidFill>
                  <a:srgbClr val="004821"/>
                </a:solidFill>
              </a:rPr>
              <a:t>And they went up out of </a:t>
            </a:r>
            <a:r>
              <a:rPr lang="en-ZA" b="0" i="1" dirty="0" err="1" smtClean="0">
                <a:solidFill>
                  <a:srgbClr val="004821"/>
                </a:solidFill>
              </a:rPr>
              <a:t>Mitsrayim</a:t>
            </a:r>
            <a:r>
              <a:rPr lang="en-ZA" b="0" i="1" dirty="0" smtClean="0">
                <a:solidFill>
                  <a:srgbClr val="004821"/>
                </a:solidFill>
              </a:rPr>
              <a:t>, and came to the land of </a:t>
            </a:r>
            <a:r>
              <a:rPr lang="en-ZA" b="0" i="1" dirty="0" err="1" smtClean="0">
                <a:solidFill>
                  <a:srgbClr val="004821"/>
                </a:solidFill>
              </a:rPr>
              <a:t>Kenaʽan</a:t>
            </a:r>
            <a:r>
              <a:rPr lang="en-ZA" b="0" i="1" dirty="0" smtClean="0">
                <a:solidFill>
                  <a:srgbClr val="004821"/>
                </a:solidFill>
              </a:rPr>
              <a:t> to </a:t>
            </a:r>
            <a:r>
              <a:rPr lang="en-ZA" b="0" i="1" dirty="0" err="1" smtClean="0">
                <a:solidFill>
                  <a:srgbClr val="004821"/>
                </a:solidFill>
              </a:rPr>
              <a:t>Yaʽaqob</a:t>
            </a:r>
            <a:r>
              <a:rPr lang="en-ZA" b="0" i="1" dirty="0" smtClean="0">
                <a:solidFill>
                  <a:srgbClr val="004821"/>
                </a:solidFill>
              </a:rPr>
              <a:t>̱ their father. And they told him, saying, “</a:t>
            </a:r>
            <a:r>
              <a:rPr lang="en-ZA" b="0" i="1" dirty="0" err="1" smtClean="0">
                <a:solidFill>
                  <a:srgbClr val="004821"/>
                </a:solidFill>
              </a:rPr>
              <a:t>Yosĕph</a:t>
            </a:r>
            <a:r>
              <a:rPr lang="en-ZA" b="0" i="1" dirty="0" smtClean="0">
                <a:solidFill>
                  <a:srgbClr val="004821"/>
                </a:solidFill>
              </a:rPr>
              <a:t> is still alive, and he is governor over all the land of </a:t>
            </a:r>
            <a:r>
              <a:rPr lang="en-ZA" b="0" i="1" dirty="0" err="1" smtClean="0">
                <a:solidFill>
                  <a:srgbClr val="004821"/>
                </a:solidFill>
              </a:rPr>
              <a:t>Mitsrayim</a:t>
            </a:r>
            <a:r>
              <a:rPr lang="en-ZA" b="0" i="1" dirty="0" smtClean="0">
                <a:solidFill>
                  <a:srgbClr val="004821"/>
                </a:solidFill>
              </a:rPr>
              <a:t>.” And </a:t>
            </a:r>
            <a:r>
              <a:rPr lang="en-ZA" b="0" i="1" dirty="0" err="1" smtClean="0">
                <a:solidFill>
                  <a:srgbClr val="004821"/>
                </a:solidFill>
              </a:rPr>
              <a:t>Yaʽaqoḇ’s</a:t>
            </a:r>
            <a:r>
              <a:rPr lang="en-ZA" b="0" i="1" dirty="0" smtClean="0">
                <a:solidFill>
                  <a:srgbClr val="004821"/>
                </a:solidFill>
              </a:rPr>
              <a:t> heart </a:t>
            </a:r>
            <a:r>
              <a:rPr lang="en-ZA" i="1" dirty="0" smtClean="0">
                <a:solidFill>
                  <a:srgbClr val="004821"/>
                </a:solidFill>
              </a:rPr>
              <a:t>ceased</a:t>
            </a:r>
            <a:r>
              <a:rPr lang="en-ZA" b="0" i="1" dirty="0" smtClean="0">
                <a:solidFill>
                  <a:srgbClr val="004821"/>
                </a:solidFill>
              </a:rPr>
              <a:t>, for he did not believe them. </a:t>
            </a:r>
            <a:r>
              <a:rPr lang="en-ZA" b="1" i="1" dirty="0" smtClean="0">
                <a:solidFill>
                  <a:srgbClr val="004821"/>
                </a:solidFill>
              </a:rPr>
              <a:t>(Genesis </a:t>
            </a:r>
            <a:r>
              <a:rPr lang="en-ZA" b="1" i="1" dirty="0" smtClean="0">
                <a:solidFill>
                  <a:srgbClr val="004821"/>
                </a:solidFill>
              </a:rPr>
              <a:t>45:25-26)</a:t>
            </a:r>
            <a:endParaRPr lang="en-ZA" b="1" i="1" dirty="0" smtClean="0">
              <a:solidFill>
                <a:srgbClr val="004821"/>
              </a:solidFill>
            </a:endParaRPr>
          </a:p>
          <a:p>
            <a:pPr algn="just">
              <a:lnSpc>
                <a:spcPts val="2300"/>
              </a:lnSpc>
            </a:pPr>
            <a:r>
              <a:rPr lang="en-ZA" b="0" dirty="0" smtClean="0"/>
              <a:t>The Hebrew word translated here as “</a:t>
            </a:r>
            <a:r>
              <a:rPr lang="en-ZA" b="0" i="1" dirty="0" smtClean="0"/>
              <a:t>ceased” is “</a:t>
            </a:r>
            <a:r>
              <a:rPr lang="en-ZA" b="0" i="1" dirty="0" err="1" smtClean="0"/>
              <a:t>v’ya</a:t>
            </a:r>
            <a:r>
              <a:rPr lang="en-ZA" b="0" i="1" dirty="0" smtClean="0"/>
              <a:t> </a:t>
            </a:r>
            <a:r>
              <a:rPr lang="en-ZA" b="0" i="1" dirty="0" err="1" smtClean="0"/>
              <a:t>phoog</a:t>
            </a:r>
            <a:r>
              <a:rPr lang="en-ZA" b="0" i="1" dirty="0" smtClean="0"/>
              <a:t>”, Strong’s #6313, </a:t>
            </a:r>
            <a:r>
              <a:rPr lang="en-ZA" b="0" dirty="0" smtClean="0"/>
              <a:t>which literally means </a:t>
            </a:r>
            <a:r>
              <a:rPr lang="en-ZA" b="0" i="1" dirty="0" smtClean="0"/>
              <a:t>“cold” or “to be cold”. </a:t>
            </a:r>
          </a:p>
          <a:p>
            <a:pPr algn="just">
              <a:lnSpc>
                <a:spcPts val="2300"/>
              </a:lnSpc>
            </a:pPr>
            <a:r>
              <a:rPr lang="en-ZA" b="1" dirty="0" smtClean="0">
                <a:solidFill>
                  <a:srgbClr val="C00000"/>
                </a:solidFill>
              </a:rPr>
              <a:t>Legends of the Jews: </a:t>
            </a:r>
            <a:r>
              <a:rPr lang="en-ZA" b="0" dirty="0" smtClean="0">
                <a:solidFill>
                  <a:srgbClr val="C00000"/>
                </a:solidFill>
              </a:rPr>
              <a:t>In blithe (carefree) spirits </a:t>
            </a:r>
            <a:r>
              <a:rPr lang="en-ZA" b="0" i="1" dirty="0" smtClean="0">
                <a:solidFill>
                  <a:srgbClr val="C00000"/>
                </a:solidFill>
              </a:rPr>
              <a:t>they</a:t>
            </a:r>
            <a:r>
              <a:rPr lang="en-ZA" b="0" dirty="0" smtClean="0">
                <a:solidFill>
                  <a:srgbClr val="C00000"/>
                </a:solidFill>
              </a:rPr>
              <a:t>.. journeyed .. but when they reached the boundary line, they said to one another, "</a:t>
            </a:r>
            <a:r>
              <a:rPr lang="en-ZA" b="0" i="1" dirty="0" smtClean="0">
                <a:solidFill>
                  <a:srgbClr val="C00000"/>
                </a:solidFill>
              </a:rPr>
              <a:t>How shall we do? If we appear before our father and tell him that Joseph is alive, he will be greatly frightened, and he will not be inclined to believe us.</a:t>
            </a:r>
            <a:r>
              <a:rPr lang="en-ZA" b="0" dirty="0" smtClean="0">
                <a:solidFill>
                  <a:srgbClr val="C00000"/>
                </a:solidFill>
              </a:rPr>
              <a:t>" Besides, Joseph's last injunction to them .was to not startle their father with the tidings of joy. They caught sight of </a:t>
            </a:r>
            <a:r>
              <a:rPr lang="en-ZA" b="0" dirty="0" err="1" smtClean="0">
                <a:solidFill>
                  <a:srgbClr val="C00000"/>
                </a:solidFill>
              </a:rPr>
              <a:t>Serah</a:t>
            </a:r>
            <a:r>
              <a:rPr lang="en-ZA" b="0" dirty="0" smtClean="0">
                <a:solidFill>
                  <a:srgbClr val="C00000"/>
                </a:solidFill>
              </a:rPr>
              <a:t>, the daughter of Asher, .. who was skilled in playing upon the harp. They ..bade her play before Jacob .."</a:t>
            </a:r>
            <a:r>
              <a:rPr lang="en-ZA" b="0" i="1" dirty="0" smtClean="0">
                <a:solidFill>
                  <a:srgbClr val="C00000"/>
                </a:solidFill>
              </a:rPr>
              <a:t>Joseph, my uncle</a:t>
            </a:r>
            <a:r>
              <a:rPr lang="en-ZA" b="0" dirty="0" smtClean="0">
                <a:solidFill>
                  <a:srgbClr val="C00000"/>
                </a:solidFill>
              </a:rPr>
              <a:t>, </a:t>
            </a:r>
            <a:r>
              <a:rPr lang="en-ZA" b="0" dirty="0" err="1" smtClean="0">
                <a:solidFill>
                  <a:srgbClr val="C00000"/>
                </a:solidFill>
              </a:rPr>
              <a:t>liveth</a:t>
            </a:r>
            <a:r>
              <a:rPr lang="en-ZA" b="0" dirty="0" smtClean="0">
                <a:solidFill>
                  <a:srgbClr val="C00000"/>
                </a:solidFill>
              </a:rPr>
              <a:t>, he </a:t>
            </a:r>
            <a:r>
              <a:rPr lang="en-ZA" b="0" dirty="0" err="1" smtClean="0">
                <a:solidFill>
                  <a:srgbClr val="C00000"/>
                </a:solidFill>
              </a:rPr>
              <a:t>ruleth</a:t>
            </a:r>
            <a:r>
              <a:rPr lang="en-ZA" b="0" dirty="0" smtClean="0">
                <a:solidFill>
                  <a:srgbClr val="C00000"/>
                </a:solidFill>
              </a:rPr>
              <a:t> over the whole of Egypt, he is not dead!" .. Jacob rewarded her therefore with the words, "</a:t>
            </a:r>
            <a:r>
              <a:rPr lang="en-ZA" b="0" i="1" dirty="0" smtClean="0">
                <a:solidFill>
                  <a:srgbClr val="C00000"/>
                </a:solidFill>
              </a:rPr>
              <a:t>My daughter, may death never have power over thee, for thou didst revive my spirit." And so it was. </a:t>
            </a:r>
            <a:r>
              <a:rPr lang="en-ZA" b="0" i="1" dirty="0" err="1" smtClean="0">
                <a:solidFill>
                  <a:srgbClr val="C00000"/>
                </a:solidFill>
              </a:rPr>
              <a:t>Serah</a:t>
            </a:r>
            <a:r>
              <a:rPr lang="en-ZA" b="0" i="1" dirty="0" smtClean="0">
                <a:solidFill>
                  <a:srgbClr val="C00000"/>
                </a:solidFill>
              </a:rPr>
              <a:t> did not die, she entered Paradise alive.</a:t>
            </a:r>
          </a:p>
          <a:p>
            <a:pPr algn="just">
              <a:lnSpc>
                <a:spcPts val="2300"/>
              </a:lnSpc>
            </a:pPr>
            <a:endParaRPr lang="en-ZA" b="0"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26</a:t>
            </a:fld>
            <a:endParaRPr lang="en-ZA"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WAGONS”</a:t>
            </a:r>
            <a:endParaRPr lang="en-ZA" dirty="0"/>
          </a:p>
        </p:txBody>
      </p:sp>
      <p:sp>
        <p:nvSpPr>
          <p:cNvPr id="3" name="Content Placeholder 2"/>
          <p:cNvSpPr>
            <a:spLocks noGrp="1"/>
          </p:cNvSpPr>
          <p:nvPr>
            <p:ph idx="1"/>
          </p:nvPr>
        </p:nvSpPr>
        <p:spPr/>
        <p:txBody>
          <a:bodyPr/>
          <a:lstStyle/>
          <a:p>
            <a:pPr algn="ctr"/>
            <a:r>
              <a:rPr lang="en-ZA" i="1" dirty="0" smtClean="0">
                <a:solidFill>
                  <a:srgbClr val="004821"/>
                </a:solidFill>
              </a:rPr>
              <a:t>But when they spoke to him all the words which </a:t>
            </a:r>
            <a:r>
              <a:rPr lang="en-ZA" i="1" dirty="0" err="1" smtClean="0">
                <a:solidFill>
                  <a:srgbClr val="004821"/>
                </a:solidFill>
              </a:rPr>
              <a:t>Yosĕph</a:t>
            </a:r>
            <a:r>
              <a:rPr lang="en-ZA" i="1" dirty="0" smtClean="0">
                <a:solidFill>
                  <a:srgbClr val="004821"/>
                </a:solidFill>
              </a:rPr>
              <a:t> had spoken to them, and when he saw the wagons which </a:t>
            </a:r>
            <a:r>
              <a:rPr lang="en-ZA" i="1" dirty="0" err="1" smtClean="0">
                <a:solidFill>
                  <a:srgbClr val="004821"/>
                </a:solidFill>
              </a:rPr>
              <a:t>Yosĕph</a:t>
            </a:r>
            <a:r>
              <a:rPr lang="en-ZA" i="1" dirty="0" smtClean="0">
                <a:solidFill>
                  <a:srgbClr val="004821"/>
                </a:solidFill>
              </a:rPr>
              <a:t> had sent to transport him, the spirit of </a:t>
            </a:r>
            <a:r>
              <a:rPr lang="en-ZA" i="1" dirty="0" err="1" smtClean="0">
                <a:solidFill>
                  <a:srgbClr val="004821"/>
                </a:solidFill>
              </a:rPr>
              <a:t>Yaʽaqob</a:t>
            </a:r>
            <a:r>
              <a:rPr lang="en-ZA" i="1" dirty="0" smtClean="0">
                <a:solidFill>
                  <a:srgbClr val="004821"/>
                </a:solidFill>
              </a:rPr>
              <a:t>̱ their father revived. </a:t>
            </a:r>
            <a:r>
              <a:rPr lang="en-ZA" b="1" i="1" dirty="0" smtClean="0">
                <a:solidFill>
                  <a:srgbClr val="004821"/>
                </a:solidFill>
              </a:rPr>
              <a:t>(</a:t>
            </a:r>
            <a:r>
              <a:rPr lang="en-ZA" b="1" i="1" dirty="0" smtClean="0">
                <a:solidFill>
                  <a:srgbClr val="004821"/>
                </a:solidFill>
              </a:rPr>
              <a:t>Genesis 45:27)</a:t>
            </a:r>
          </a:p>
          <a:p>
            <a:r>
              <a:rPr lang="en-ZA" dirty="0" smtClean="0"/>
              <a:t>The </a:t>
            </a:r>
            <a:r>
              <a:rPr lang="en-ZA" dirty="0" smtClean="0"/>
              <a:t>text indicates that it was not until </a:t>
            </a:r>
            <a:r>
              <a:rPr lang="en-ZA" i="1" dirty="0" smtClean="0"/>
              <a:t>“he saw the carts which Joseph had sent to carry him” that his “spirit revived.</a:t>
            </a:r>
            <a:r>
              <a:rPr lang="en-ZA" dirty="0" smtClean="0"/>
              <a:t>” Why? Some parents might have been extremely proud of the fact that their son was the governor of Egypt. But Jacob wasn’t interested in whether his son had become rich, famous, or successful. He was more interested in whether he still knew Torah!</a:t>
            </a:r>
            <a:endParaRPr lang="en-ZA" dirty="0" smtClean="0">
              <a:solidFill>
                <a:srgbClr val="004821"/>
              </a:solidFill>
            </a:endParaRPr>
          </a:p>
          <a:p>
            <a:pPr algn="ctr"/>
            <a:r>
              <a:rPr lang="en-ZA" b="1" dirty="0" smtClean="0">
                <a:solidFill>
                  <a:srgbClr val="C00000"/>
                </a:solidFill>
              </a:rPr>
              <a:t>What is it about seeing the “carts” that caused his spirit to be “revived?”</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27</a:t>
            </a:fld>
            <a:endParaRPr lang="en-Z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MEANS”</a:t>
            </a:r>
            <a:endParaRPr lang="en-ZA" dirty="0"/>
          </a:p>
        </p:txBody>
      </p:sp>
      <p:sp>
        <p:nvSpPr>
          <p:cNvPr id="3" name="Content Placeholder 2"/>
          <p:cNvSpPr>
            <a:spLocks noGrp="1"/>
          </p:cNvSpPr>
          <p:nvPr>
            <p:ph idx="1"/>
          </p:nvPr>
        </p:nvSpPr>
        <p:spPr/>
        <p:txBody>
          <a:bodyPr>
            <a:noAutofit/>
          </a:bodyPr>
          <a:lstStyle/>
          <a:p>
            <a:pPr>
              <a:lnSpc>
                <a:spcPts val="2300"/>
              </a:lnSpc>
            </a:pPr>
            <a:r>
              <a:rPr lang="en-ZA" dirty="0" smtClean="0"/>
              <a:t>The carts belonged to the Egyptian government and would have been emblazoned with Pharaoh’s royal insignia also it was Pharaoh who initially commanded for the carts to be sent out: </a:t>
            </a:r>
            <a:r>
              <a:rPr lang="en-ZA" i="1" dirty="0" smtClean="0">
                <a:solidFill>
                  <a:srgbClr val="004821"/>
                </a:solidFill>
              </a:rPr>
              <a:t>‘And you, you have been commanded, do this: Take wagons out of the land of </a:t>
            </a:r>
            <a:r>
              <a:rPr lang="en-ZA" i="1" dirty="0" err="1" smtClean="0">
                <a:solidFill>
                  <a:srgbClr val="004821"/>
                </a:solidFill>
              </a:rPr>
              <a:t>Mitsrayim</a:t>
            </a:r>
            <a:r>
              <a:rPr lang="en-ZA" i="1" dirty="0" smtClean="0">
                <a:solidFill>
                  <a:srgbClr val="004821"/>
                </a:solidFill>
              </a:rPr>
              <a:t> for your little ones and your wives. And you shall bring your father, and come. </a:t>
            </a:r>
            <a:r>
              <a:rPr lang="en-ZA" b="1" i="1" dirty="0" smtClean="0">
                <a:solidFill>
                  <a:srgbClr val="004821"/>
                </a:solidFill>
              </a:rPr>
              <a:t>(</a:t>
            </a:r>
            <a:r>
              <a:rPr lang="en-ZA" b="1" i="1" dirty="0" smtClean="0">
                <a:solidFill>
                  <a:srgbClr val="004821"/>
                </a:solidFill>
              </a:rPr>
              <a:t>Genesis 45:19</a:t>
            </a:r>
            <a:r>
              <a:rPr lang="en-ZA" b="1" i="1" dirty="0" smtClean="0">
                <a:solidFill>
                  <a:srgbClr val="004821"/>
                </a:solidFill>
              </a:rPr>
              <a:t>)</a:t>
            </a:r>
            <a:r>
              <a:rPr lang="en-ZA" i="1" dirty="0" smtClean="0">
                <a:solidFill>
                  <a:srgbClr val="004821"/>
                </a:solidFill>
              </a:rPr>
              <a:t>. </a:t>
            </a:r>
            <a:r>
              <a:rPr lang="en-ZA" dirty="0" smtClean="0"/>
              <a:t>Yet in </a:t>
            </a:r>
            <a:r>
              <a:rPr lang="en-ZA" b="1" i="1" dirty="0" smtClean="0">
                <a:solidFill>
                  <a:srgbClr val="004821"/>
                </a:solidFill>
              </a:rPr>
              <a:t>Genesis </a:t>
            </a:r>
            <a:r>
              <a:rPr lang="en-ZA" b="1" i="1" dirty="0" smtClean="0">
                <a:solidFill>
                  <a:srgbClr val="004821"/>
                </a:solidFill>
              </a:rPr>
              <a:t>45:27, </a:t>
            </a:r>
            <a:r>
              <a:rPr lang="en-ZA" dirty="0" smtClean="0"/>
              <a:t>Torah tells us that Jacob saw the carts that </a:t>
            </a:r>
            <a:r>
              <a:rPr lang="en-ZA" i="1" dirty="0" smtClean="0">
                <a:solidFill>
                  <a:srgbClr val="004821"/>
                </a:solidFill>
              </a:rPr>
              <a:t>“Joseph had sent.”</a:t>
            </a:r>
            <a:r>
              <a:rPr lang="en-ZA" dirty="0" smtClean="0"/>
              <a:t> Joseph had done something in order to express his </a:t>
            </a:r>
            <a:r>
              <a:rPr lang="en-ZA" i="1" dirty="0" smtClean="0"/>
              <a:t>“ownership” </a:t>
            </a:r>
            <a:r>
              <a:rPr lang="en-ZA" dirty="0" smtClean="0"/>
              <a:t>on these carts a secret, encoded message. The sages give us insight into this. It is based on a word play of two similar words:</a:t>
            </a:r>
          </a:p>
          <a:p>
            <a:pPr>
              <a:lnSpc>
                <a:spcPts val="2300"/>
              </a:lnSpc>
              <a:buFont typeface="Arial" pitchFamily="34" charset="0"/>
              <a:buChar char="•"/>
            </a:pPr>
            <a:r>
              <a:rPr lang="en-ZA" dirty="0" smtClean="0"/>
              <a:t>Cart (</a:t>
            </a:r>
            <a:r>
              <a:rPr lang="en-ZA" dirty="0" err="1" smtClean="0"/>
              <a:t>agala</a:t>
            </a:r>
            <a:r>
              <a:rPr lang="en-ZA" dirty="0" smtClean="0"/>
              <a:t>) </a:t>
            </a:r>
            <a:r>
              <a:rPr lang="he-IL" dirty="0" smtClean="0"/>
              <a:t>עגלה</a:t>
            </a:r>
            <a:endParaRPr lang="en-ZA" dirty="0" smtClean="0"/>
          </a:p>
          <a:p>
            <a:pPr>
              <a:lnSpc>
                <a:spcPts val="2300"/>
              </a:lnSpc>
              <a:buFont typeface="Arial" pitchFamily="34" charset="0"/>
              <a:buChar char="•"/>
            </a:pPr>
            <a:r>
              <a:rPr lang="en-ZA" dirty="0" smtClean="0"/>
              <a:t>Heifer (</a:t>
            </a:r>
            <a:r>
              <a:rPr lang="en-ZA" dirty="0" err="1" smtClean="0"/>
              <a:t>egla</a:t>
            </a:r>
            <a:r>
              <a:rPr lang="en-ZA" dirty="0" smtClean="0"/>
              <a:t>) </a:t>
            </a:r>
            <a:r>
              <a:rPr lang="he-IL" dirty="0" smtClean="0"/>
              <a:t>עגלה</a:t>
            </a:r>
            <a:endParaRPr lang="en-ZA" dirty="0" smtClean="0"/>
          </a:p>
          <a:p>
            <a:pPr>
              <a:lnSpc>
                <a:spcPts val="2300"/>
              </a:lnSpc>
            </a:pPr>
            <a:r>
              <a:rPr lang="en-ZA" dirty="0" smtClean="0"/>
              <a:t>As the teaching goes, before Joseph had been sold, Jacob and Joseph spent a lot of time studying Torah. Both Jacob and Joseph remembered their last Torah conversation. Thus, when Joseph wished to assure his father that he had not only survived physically, but also that he had remained faithful to his Torah beliefs, he sent him a clue.</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28</a:t>
            </a:fld>
            <a:endParaRPr lang="en-ZA"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LAW OF DECAPITATED CALF </a:t>
            </a:r>
            <a:endParaRPr lang="en-ZA" dirty="0"/>
          </a:p>
        </p:txBody>
      </p:sp>
      <p:sp>
        <p:nvSpPr>
          <p:cNvPr id="3" name="Content Placeholder 2"/>
          <p:cNvSpPr>
            <a:spLocks noGrp="1"/>
          </p:cNvSpPr>
          <p:nvPr>
            <p:ph idx="1"/>
          </p:nvPr>
        </p:nvSpPr>
        <p:spPr/>
        <p:txBody>
          <a:bodyPr>
            <a:noAutofit/>
          </a:bodyPr>
          <a:lstStyle/>
          <a:p>
            <a:pPr>
              <a:lnSpc>
                <a:spcPts val="2600"/>
              </a:lnSpc>
            </a:pPr>
            <a:r>
              <a:rPr lang="en-ZA" dirty="0" smtClean="0"/>
              <a:t>The law of Decapitated calf (</a:t>
            </a:r>
            <a:r>
              <a:rPr lang="en-ZA" dirty="0" err="1" smtClean="0"/>
              <a:t>egla</a:t>
            </a:r>
            <a:r>
              <a:rPr lang="en-ZA" dirty="0" smtClean="0"/>
              <a:t> </a:t>
            </a:r>
            <a:r>
              <a:rPr lang="en-ZA" dirty="0" err="1" smtClean="0"/>
              <a:t>arufa</a:t>
            </a:r>
            <a:r>
              <a:rPr lang="en-ZA" dirty="0" smtClean="0"/>
              <a:t>) is found in </a:t>
            </a:r>
            <a:r>
              <a:rPr lang="en-ZA" b="1" i="1" dirty="0" smtClean="0">
                <a:solidFill>
                  <a:srgbClr val="004821"/>
                </a:solidFill>
              </a:rPr>
              <a:t>Deuteronomy 21:1-9</a:t>
            </a:r>
            <a:r>
              <a:rPr lang="en-ZA" dirty="0" smtClean="0"/>
              <a:t>. This is a situation where a corpse is found lying in a field with his killer unknown. In such a situation, the elders of the city which is closest to the crime scene, take a young heifer to a barren valley where they break its neck and recite: </a:t>
            </a:r>
            <a:r>
              <a:rPr lang="en-ZA" i="1" dirty="0" smtClean="0">
                <a:solidFill>
                  <a:srgbClr val="004821"/>
                </a:solidFill>
              </a:rPr>
              <a:t>… ‘</a:t>
            </a:r>
            <a:r>
              <a:rPr lang="en-ZA" i="1" dirty="0" smtClean="0">
                <a:solidFill>
                  <a:srgbClr val="004821"/>
                </a:solidFill>
              </a:rPr>
              <a:t>O </a:t>
            </a:r>
            <a:r>
              <a:rPr lang="he-IL" i="1" dirty="0" smtClean="0">
                <a:solidFill>
                  <a:srgbClr val="004821"/>
                </a:solidFill>
              </a:rPr>
              <a:t>יהוה</a:t>
            </a:r>
            <a:r>
              <a:rPr lang="en-ZA" i="1" dirty="0" smtClean="0">
                <a:solidFill>
                  <a:srgbClr val="004821"/>
                </a:solidFill>
              </a:rPr>
              <a:t>, forgive Your people </a:t>
            </a:r>
            <a:r>
              <a:rPr lang="en-ZA" i="1" dirty="0" err="1" smtClean="0">
                <a:solidFill>
                  <a:srgbClr val="004821"/>
                </a:solidFill>
              </a:rPr>
              <a:t>Yisra’ĕl</a:t>
            </a:r>
            <a:r>
              <a:rPr lang="en-ZA" i="1" dirty="0" smtClean="0">
                <a:solidFill>
                  <a:srgbClr val="004821"/>
                </a:solidFill>
              </a:rPr>
              <a:t>, whom You have redeemed, and do not allow innocent blood in the midst of Your people </a:t>
            </a:r>
            <a:r>
              <a:rPr lang="en-ZA" i="1" dirty="0" err="1" smtClean="0">
                <a:solidFill>
                  <a:srgbClr val="004821"/>
                </a:solidFill>
              </a:rPr>
              <a:t>Yisra’ĕl</a:t>
            </a:r>
            <a:r>
              <a:rPr lang="en-ZA" i="1" dirty="0" smtClean="0">
                <a:solidFill>
                  <a:srgbClr val="004821"/>
                </a:solidFill>
              </a:rPr>
              <a:t>.’ And the blood-guilt shall be pardoned to them. “Thus you purge the guilt of innocent blood from your midst when you do what is right in the eyes of </a:t>
            </a:r>
            <a:r>
              <a:rPr lang="he-IL" i="1" dirty="0" smtClean="0">
                <a:solidFill>
                  <a:srgbClr val="004821"/>
                </a:solidFill>
              </a:rPr>
              <a:t>יהוה</a:t>
            </a:r>
            <a:r>
              <a:rPr lang="en-US" b="1" i="1" dirty="0" smtClean="0">
                <a:solidFill>
                  <a:srgbClr val="004821"/>
                </a:solidFill>
              </a:rPr>
              <a:t>. </a:t>
            </a:r>
            <a:r>
              <a:rPr lang="en-US" b="1" i="1" dirty="0" smtClean="0">
                <a:solidFill>
                  <a:srgbClr val="004821"/>
                </a:solidFill>
              </a:rPr>
              <a:t>(</a:t>
            </a:r>
            <a:r>
              <a:rPr lang="en-US" b="1" i="1" dirty="0" smtClean="0">
                <a:solidFill>
                  <a:srgbClr val="004821"/>
                </a:solidFill>
              </a:rPr>
              <a:t>Deuteronomy 21:7-9)</a:t>
            </a:r>
          </a:p>
          <a:p>
            <a:pPr>
              <a:lnSpc>
                <a:spcPts val="2600"/>
              </a:lnSpc>
            </a:pPr>
            <a:r>
              <a:rPr lang="en-ZA" dirty="0" smtClean="0"/>
              <a:t>The </a:t>
            </a:r>
            <a:r>
              <a:rPr lang="en-ZA" dirty="0" smtClean="0"/>
              <a:t>people of the city are asking </a:t>
            </a:r>
            <a:r>
              <a:rPr lang="he-IL" dirty="0" smtClean="0"/>
              <a:t>יהוה</a:t>
            </a:r>
            <a:r>
              <a:rPr lang="en-ZA" dirty="0" smtClean="0"/>
              <a:t> </a:t>
            </a:r>
            <a:r>
              <a:rPr lang="en-ZA" dirty="0" smtClean="0"/>
              <a:t>to forgive the people, so they will not bear the guilt for what has happened to the victim. This is the same point Joseph attempted to convey to his brothers from the moment he revealed himself: </a:t>
            </a:r>
            <a:r>
              <a:rPr lang="en-ZA" i="1" dirty="0" smtClean="0">
                <a:solidFill>
                  <a:srgbClr val="004821"/>
                </a:solidFill>
              </a:rPr>
              <a:t>“And now, do not be grieved nor displeased with yourselves because you sold me here, for Elohim sent me before you to preserve life. </a:t>
            </a:r>
            <a:r>
              <a:rPr lang="en-ZA" b="1" i="1" dirty="0" smtClean="0">
                <a:solidFill>
                  <a:srgbClr val="004821"/>
                </a:solidFill>
              </a:rPr>
              <a:t>(</a:t>
            </a:r>
            <a:r>
              <a:rPr lang="en-ZA" b="1" i="1" dirty="0" smtClean="0">
                <a:solidFill>
                  <a:srgbClr val="004821"/>
                </a:solidFill>
              </a:rPr>
              <a:t>Genesis 45:5)</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29</a:t>
            </a:fld>
            <a:endParaRPr lang="en-ZA"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MESSAGE</a:t>
            </a:r>
            <a:endParaRPr lang="en-ZA" dirty="0"/>
          </a:p>
        </p:txBody>
      </p:sp>
      <p:sp>
        <p:nvSpPr>
          <p:cNvPr id="3" name="Content Placeholder 2"/>
          <p:cNvSpPr>
            <a:spLocks noGrp="1"/>
          </p:cNvSpPr>
          <p:nvPr>
            <p:ph idx="1"/>
          </p:nvPr>
        </p:nvSpPr>
        <p:spPr/>
        <p:txBody>
          <a:bodyPr>
            <a:normAutofit/>
          </a:bodyPr>
          <a:lstStyle/>
          <a:p>
            <a:r>
              <a:rPr lang="en-ZA" dirty="0" smtClean="0"/>
              <a:t>He transmits a message to his father through subtle means…by referring to the decapitated calf (implied through the carts). In other words, he is saying, </a:t>
            </a:r>
            <a:r>
              <a:rPr lang="en-ZA" i="1" dirty="0" smtClean="0">
                <a:solidFill>
                  <a:schemeClr val="accent5">
                    <a:lumMod val="75000"/>
                  </a:schemeClr>
                </a:solidFill>
              </a:rPr>
              <a:t>“I do not wish to divulge the circumstances in which I went missing…let us simply say that nobody bears the guilt. Elohim has atoned for it all, because it was all part of His plan.” </a:t>
            </a:r>
          </a:p>
          <a:p>
            <a:r>
              <a:rPr lang="en-ZA" b="1" dirty="0" smtClean="0">
                <a:solidFill>
                  <a:srgbClr val="C00000"/>
                </a:solidFill>
              </a:rPr>
              <a:t>Legends of the Jews: </a:t>
            </a:r>
            <a:r>
              <a:rPr lang="en-ZA" dirty="0" smtClean="0">
                <a:solidFill>
                  <a:srgbClr val="C00000"/>
                </a:solidFill>
              </a:rPr>
              <a:t>Joseph had had a premonition that his father would refuse to give his brethren credence, because they had tried to deceive him before, and "</a:t>
            </a:r>
            <a:r>
              <a:rPr lang="en-ZA" i="1" dirty="0" smtClean="0">
                <a:solidFill>
                  <a:srgbClr val="C00000"/>
                </a:solidFill>
              </a:rPr>
              <a:t>it is the punishment of the liar that his words are not believed even when he speaks the truth." </a:t>
            </a:r>
            <a:r>
              <a:rPr lang="en-ZA" dirty="0" smtClean="0">
                <a:solidFill>
                  <a:srgbClr val="C00000"/>
                </a:solidFill>
              </a:rPr>
              <a:t>He had therefore said to them, "</a:t>
            </a:r>
            <a:r>
              <a:rPr lang="en-ZA" i="1" dirty="0" smtClean="0">
                <a:solidFill>
                  <a:srgbClr val="C00000"/>
                </a:solidFill>
              </a:rPr>
              <a:t>If my father will not believe your words, tell him that when I took leave of him, to see whether it was well with you, he had been teaching me the law of the heifer whose neck is broken in the valley."</a:t>
            </a:r>
            <a:endParaRPr lang="en-ZA" dirty="0" smtClean="0">
              <a:solidFill>
                <a:srgbClr val="C00000"/>
              </a:solidFill>
            </a:endParaRPr>
          </a:p>
          <a:p>
            <a:endParaRPr lang="en-ZA"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30</a:t>
            </a:fld>
            <a:endParaRPr lang="en-ZA"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CONFIRMATION</a:t>
            </a:r>
            <a:endParaRPr lang="en-ZA" dirty="0"/>
          </a:p>
        </p:txBody>
      </p:sp>
      <p:sp>
        <p:nvSpPr>
          <p:cNvPr id="3" name="Content Placeholder 2"/>
          <p:cNvSpPr>
            <a:spLocks noGrp="1"/>
          </p:cNvSpPr>
          <p:nvPr>
            <p:ph idx="1"/>
          </p:nvPr>
        </p:nvSpPr>
        <p:spPr>
          <a:xfrm>
            <a:off x="323528" y="1600200"/>
            <a:ext cx="8496944" cy="5257800"/>
          </a:xfrm>
        </p:spPr>
        <p:txBody>
          <a:bodyPr>
            <a:normAutofit fontScale="25000" lnSpcReduction="20000"/>
          </a:bodyPr>
          <a:lstStyle/>
          <a:p>
            <a:pPr algn="ctr">
              <a:lnSpc>
                <a:spcPts val="2300"/>
              </a:lnSpc>
            </a:pPr>
            <a:r>
              <a:rPr lang="en-ZA" sz="8800" b="0" i="1" dirty="0" smtClean="0">
                <a:solidFill>
                  <a:srgbClr val="004821"/>
                </a:solidFill>
              </a:rPr>
              <a:t>And </a:t>
            </a:r>
            <a:r>
              <a:rPr lang="en-ZA" sz="8800" b="0" i="1" dirty="0" err="1" smtClean="0">
                <a:solidFill>
                  <a:srgbClr val="004821"/>
                </a:solidFill>
              </a:rPr>
              <a:t>Yisra’ĕl</a:t>
            </a:r>
            <a:r>
              <a:rPr lang="en-ZA" sz="8800" b="0" i="1" dirty="0" smtClean="0">
                <a:solidFill>
                  <a:srgbClr val="004821"/>
                </a:solidFill>
              </a:rPr>
              <a:t> said, “Enough! My son </a:t>
            </a:r>
            <a:r>
              <a:rPr lang="en-ZA" sz="8800" b="0" i="1" dirty="0" err="1" smtClean="0">
                <a:solidFill>
                  <a:srgbClr val="004821"/>
                </a:solidFill>
              </a:rPr>
              <a:t>Yosĕph</a:t>
            </a:r>
            <a:r>
              <a:rPr lang="en-ZA" sz="8800" b="0" i="1" dirty="0" smtClean="0">
                <a:solidFill>
                  <a:srgbClr val="004821"/>
                </a:solidFill>
              </a:rPr>
              <a:t> is still alive. Let me go and see him before I die.” And </a:t>
            </a:r>
            <a:r>
              <a:rPr lang="en-ZA" sz="8800" b="0" i="1" dirty="0" err="1" smtClean="0">
                <a:solidFill>
                  <a:srgbClr val="004821"/>
                </a:solidFill>
              </a:rPr>
              <a:t>Yisra’ĕl</a:t>
            </a:r>
            <a:r>
              <a:rPr lang="en-ZA" sz="8800" b="0" i="1" dirty="0" smtClean="0">
                <a:solidFill>
                  <a:srgbClr val="004821"/>
                </a:solidFill>
              </a:rPr>
              <a:t> set out with all that he had, and came to </a:t>
            </a:r>
            <a:r>
              <a:rPr lang="en-ZA" sz="8800" b="0" i="1" dirty="0" err="1" smtClean="0">
                <a:solidFill>
                  <a:srgbClr val="004821"/>
                </a:solidFill>
              </a:rPr>
              <a:t>Be’ĕrsheḇa</a:t>
            </a:r>
            <a:r>
              <a:rPr lang="en-ZA" sz="8800" b="0" i="1" dirty="0" smtClean="0">
                <a:solidFill>
                  <a:srgbClr val="004821"/>
                </a:solidFill>
              </a:rPr>
              <a:t>, and brought offerings to the </a:t>
            </a:r>
            <a:r>
              <a:rPr lang="en-ZA" sz="8800" b="0" i="1" dirty="0" err="1" smtClean="0">
                <a:solidFill>
                  <a:srgbClr val="004821"/>
                </a:solidFill>
              </a:rPr>
              <a:t>Elohim</a:t>
            </a:r>
            <a:r>
              <a:rPr lang="en-ZA" sz="8800" b="0" i="1" dirty="0" smtClean="0">
                <a:solidFill>
                  <a:srgbClr val="004821"/>
                </a:solidFill>
              </a:rPr>
              <a:t> of his father </a:t>
            </a:r>
            <a:r>
              <a:rPr lang="en-ZA" sz="8800" b="0" i="1" dirty="0" err="1" smtClean="0">
                <a:solidFill>
                  <a:srgbClr val="004821"/>
                </a:solidFill>
              </a:rPr>
              <a:t>Yitsḥaq</a:t>
            </a:r>
            <a:r>
              <a:rPr lang="en-ZA" sz="8800" b="0" i="1" dirty="0" smtClean="0">
                <a:solidFill>
                  <a:srgbClr val="004821"/>
                </a:solidFill>
              </a:rPr>
              <a:t>. And </a:t>
            </a:r>
            <a:r>
              <a:rPr lang="en-ZA" sz="8800" b="0" i="1" dirty="0" err="1" smtClean="0">
                <a:solidFill>
                  <a:srgbClr val="004821"/>
                </a:solidFill>
              </a:rPr>
              <a:t>Elohim</a:t>
            </a:r>
            <a:r>
              <a:rPr lang="en-ZA" sz="8800" b="0" i="1" dirty="0" smtClean="0">
                <a:solidFill>
                  <a:srgbClr val="004821"/>
                </a:solidFill>
              </a:rPr>
              <a:t> spoke to </a:t>
            </a:r>
            <a:r>
              <a:rPr lang="en-ZA" sz="8800" b="0" i="1" dirty="0" err="1" smtClean="0">
                <a:solidFill>
                  <a:srgbClr val="004821"/>
                </a:solidFill>
              </a:rPr>
              <a:t>Yisra’ĕl</a:t>
            </a:r>
            <a:r>
              <a:rPr lang="en-ZA" sz="8800" b="0" i="1" dirty="0" smtClean="0">
                <a:solidFill>
                  <a:srgbClr val="004821"/>
                </a:solidFill>
              </a:rPr>
              <a:t> in the visions of the night, and said, “</a:t>
            </a:r>
            <a:r>
              <a:rPr lang="en-ZA" sz="8800" b="0" i="1" dirty="0" err="1" smtClean="0">
                <a:solidFill>
                  <a:srgbClr val="004821"/>
                </a:solidFill>
              </a:rPr>
              <a:t>Yaʽaqob</a:t>
            </a:r>
            <a:r>
              <a:rPr lang="en-ZA" sz="8800" b="0" i="1" dirty="0" smtClean="0">
                <a:solidFill>
                  <a:srgbClr val="004821"/>
                </a:solidFill>
              </a:rPr>
              <a:t>̱, </a:t>
            </a:r>
            <a:r>
              <a:rPr lang="en-ZA" sz="8800" b="0" i="1" dirty="0" err="1" smtClean="0">
                <a:solidFill>
                  <a:srgbClr val="004821"/>
                </a:solidFill>
              </a:rPr>
              <a:t>Yaʽaqob</a:t>
            </a:r>
            <a:r>
              <a:rPr lang="en-ZA" sz="8800" b="0" i="1" dirty="0" smtClean="0">
                <a:solidFill>
                  <a:srgbClr val="004821"/>
                </a:solidFill>
              </a:rPr>
              <a:t>̱!” And he said, “Here I am.” And He said, “I am the </a:t>
            </a:r>
            <a:r>
              <a:rPr lang="en-ZA" sz="8800" b="0" i="1" dirty="0" err="1" smtClean="0">
                <a:solidFill>
                  <a:srgbClr val="004821"/>
                </a:solidFill>
              </a:rPr>
              <a:t>Ěl</a:t>
            </a:r>
            <a:r>
              <a:rPr lang="en-ZA" sz="8800" b="0" i="1" dirty="0" smtClean="0">
                <a:solidFill>
                  <a:srgbClr val="004821"/>
                </a:solidFill>
              </a:rPr>
              <a:t>, </a:t>
            </a:r>
            <a:r>
              <a:rPr lang="en-ZA" sz="8800" b="0" i="1" dirty="0" err="1" smtClean="0">
                <a:solidFill>
                  <a:srgbClr val="004821"/>
                </a:solidFill>
              </a:rPr>
              <a:t>Elohim</a:t>
            </a:r>
            <a:r>
              <a:rPr lang="en-ZA" sz="8800" b="0" i="1" dirty="0" smtClean="0">
                <a:solidFill>
                  <a:srgbClr val="004821"/>
                </a:solidFill>
              </a:rPr>
              <a:t> of your father. Do not be afraid to go down to </a:t>
            </a:r>
            <a:r>
              <a:rPr lang="en-ZA" sz="8800" b="0" i="1" dirty="0" err="1" smtClean="0">
                <a:solidFill>
                  <a:srgbClr val="004821"/>
                </a:solidFill>
              </a:rPr>
              <a:t>Mitsrayim</a:t>
            </a:r>
            <a:r>
              <a:rPr lang="en-ZA" sz="8800" b="0" i="1" dirty="0" smtClean="0">
                <a:solidFill>
                  <a:srgbClr val="004821"/>
                </a:solidFill>
              </a:rPr>
              <a:t>, for I shall make you there into a great nation. “I Myself am going down with you to </a:t>
            </a:r>
            <a:r>
              <a:rPr lang="en-ZA" sz="8800" b="0" i="1" dirty="0" err="1" smtClean="0">
                <a:solidFill>
                  <a:srgbClr val="004821"/>
                </a:solidFill>
              </a:rPr>
              <a:t>Mitsrayim</a:t>
            </a:r>
            <a:r>
              <a:rPr lang="en-ZA" sz="8800" b="0" i="1" dirty="0" smtClean="0">
                <a:solidFill>
                  <a:srgbClr val="004821"/>
                </a:solidFill>
              </a:rPr>
              <a:t> and I Myself shall certainly bring you up again. And let </a:t>
            </a:r>
            <a:r>
              <a:rPr lang="en-ZA" sz="8800" b="0" i="1" dirty="0" err="1" smtClean="0">
                <a:solidFill>
                  <a:srgbClr val="004821"/>
                </a:solidFill>
              </a:rPr>
              <a:t>Yosĕph</a:t>
            </a:r>
            <a:r>
              <a:rPr lang="en-ZA" sz="8800" b="0" i="1" dirty="0" smtClean="0">
                <a:solidFill>
                  <a:srgbClr val="004821"/>
                </a:solidFill>
              </a:rPr>
              <a:t> put his hand on your eyes.” </a:t>
            </a:r>
            <a:r>
              <a:rPr lang="en-ZA" sz="8800" b="1" i="1" dirty="0" smtClean="0">
                <a:solidFill>
                  <a:srgbClr val="004821"/>
                </a:solidFill>
              </a:rPr>
              <a:t>(Genesis </a:t>
            </a:r>
            <a:r>
              <a:rPr lang="en-ZA" sz="8800" b="1" i="1" dirty="0" smtClean="0">
                <a:solidFill>
                  <a:srgbClr val="004821"/>
                </a:solidFill>
              </a:rPr>
              <a:t>45:28-46:4)</a:t>
            </a:r>
            <a:endParaRPr lang="en-ZA" sz="8800" b="1" i="1" dirty="0" smtClean="0">
              <a:solidFill>
                <a:srgbClr val="004821"/>
              </a:solidFill>
            </a:endParaRPr>
          </a:p>
          <a:p>
            <a:pPr>
              <a:lnSpc>
                <a:spcPts val="2300"/>
              </a:lnSpc>
            </a:pPr>
            <a:r>
              <a:rPr lang="en-US" sz="8800" b="0" dirty="0" smtClean="0"/>
              <a:t>Jacob wanted a confirming word before leaving </a:t>
            </a:r>
            <a:r>
              <a:rPr lang="en-US" sz="8800" b="0" dirty="0" err="1" smtClean="0"/>
              <a:t>Eretz</a:t>
            </a:r>
            <a:r>
              <a:rPr lang="en-US" sz="8800" b="0" dirty="0" smtClean="0"/>
              <a:t> Israel. Therefore, Elohim visited him to assuage/comfort/assure him that, while he was away from Canaan, </a:t>
            </a:r>
            <a:r>
              <a:rPr lang="he-IL" sz="8800" dirty="0" smtClean="0"/>
              <a:t>יהוה </a:t>
            </a:r>
            <a:r>
              <a:rPr lang="en-US" sz="8800" b="0" dirty="0" smtClean="0"/>
              <a:t>'s </a:t>
            </a:r>
            <a:r>
              <a:rPr lang="en-US" sz="8800" b="0" dirty="0" smtClean="0"/>
              <a:t>presence and </a:t>
            </a:r>
            <a:r>
              <a:rPr lang="en-US" sz="8800" b="0" dirty="0" err="1" smtClean="0"/>
              <a:t>Shechinah</a:t>
            </a:r>
            <a:r>
              <a:rPr lang="en-US" sz="8800" b="0" dirty="0" smtClean="0"/>
              <a:t> glory would always be with him. Jacob had reason to be concerned about moving to Egypt as Egypt had been prophesied as the land of bondage where Jacob's family would remain and grow for four-hundred years. [See. Gen. 15:13.] </a:t>
            </a:r>
            <a:r>
              <a:rPr lang="he-IL" sz="8800" dirty="0" smtClean="0"/>
              <a:t>יהוה</a:t>
            </a:r>
            <a:r>
              <a:rPr lang="en-US" sz="8800" b="0" dirty="0" smtClean="0"/>
              <a:t> </a:t>
            </a:r>
            <a:r>
              <a:rPr lang="en-US" sz="8800" b="0" dirty="0" smtClean="0"/>
              <a:t>renewed his faith, and he went forth, perceiving that the fulfillment of the prophetic promise given to his fathers and him, was unfolding.</a:t>
            </a:r>
            <a:endParaRPr lang="en-ZA" sz="8800" b="0"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31</a:t>
            </a:fld>
            <a:endParaRPr lang="en-Z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JACOB AND MOSES</a:t>
            </a:r>
            <a:endParaRPr lang="en-ZA" dirty="0"/>
          </a:p>
        </p:txBody>
      </p:sp>
      <p:sp>
        <p:nvSpPr>
          <p:cNvPr id="3" name="Content Placeholder 2"/>
          <p:cNvSpPr>
            <a:spLocks noGrp="1"/>
          </p:cNvSpPr>
          <p:nvPr>
            <p:ph idx="1"/>
          </p:nvPr>
        </p:nvSpPr>
        <p:spPr>
          <a:xfrm>
            <a:off x="683568" y="1600200"/>
            <a:ext cx="8229600" cy="5257800"/>
          </a:xfrm>
        </p:spPr>
        <p:txBody>
          <a:bodyPr>
            <a:normAutofit/>
          </a:bodyPr>
          <a:lstStyle/>
          <a:p>
            <a:r>
              <a:rPr lang="en-ZA" dirty="0" smtClean="0"/>
              <a:t>The similarities between the two events:</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32</a:t>
            </a:fld>
            <a:endParaRPr lang="en-ZA" dirty="0"/>
          </a:p>
        </p:txBody>
      </p:sp>
      <p:graphicFrame>
        <p:nvGraphicFramePr>
          <p:cNvPr id="5" name="Table 4"/>
          <p:cNvGraphicFramePr>
            <a:graphicFrameLocks noGrp="1"/>
          </p:cNvGraphicFramePr>
          <p:nvPr/>
        </p:nvGraphicFramePr>
        <p:xfrm>
          <a:off x="395536" y="2204864"/>
          <a:ext cx="8280920" cy="4484150"/>
        </p:xfrm>
        <a:graphic>
          <a:graphicData uri="http://schemas.openxmlformats.org/drawingml/2006/table">
            <a:tbl>
              <a:tblPr firstRow="1" bandRow="1">
                <a:tableStyleId>{5C22544A-7EE6-4342-B048-85BDC9FD1C3A}</a:tableStyleId>
              </a:tblPr>
              <a:tblGrid>
                <a:gridCol w="4140460"/>
                <a:gridCol w="4140460"/>
              </a:tblGrid>
              <a:tr h="770680">
                <a:tc>
                  <a:txBody>
                    <a:bodyPr/>
                    <a:lstStyle/>
                    <a:p>
                      <a:pPr algn="ctr">
                        <a:lnSpc>
                          <a:spcPts val="2100"/>
                        </a:lnSpc>
                      </a:pPr>
                      <a:r>
                        <a:rPr lang="en-ZA" sz="2400" b="1" dirty="0" smtClean="0"/>
                        <a:t>Jacob (leaving Canaan) </a:t>
                      </a:r>
                      <a:r>
                        <a:rPr lang="en-ZA" sz="2400" b="1" dirty="0" smtClean="0"/>
                        <a:t>Genesis </a:t>
                      </a:r>
                      <a:r>
                        <a:rPr lang="en-ZA" sz="2400" b="1" dirty="0" smtClean="0"/>
                        <a:t>46:2-4 </a:t>
                      </a:r>
                      <a:endParaRPr lang="en-ZA" sz="2400" dirty="0"/>
                    </a:p>
                  </a:txBody>
                  <a:tcPr/>
                </a:tc>
                <a:tc>
                  <a:txBody>
                    <a:bodyPr/>
                    <a:lstStyle/>
                    <a:p>
                      <a:pPr marL="0" marR="0" indent="0" algn="ctr" defTabSz="914400" rtl="0" eaLnBrk="1" fontAlgn="auto" latinLnBrk="0" hangingPunct="1">
                        <a:lnSpc>
                          <a:spcPts val="2100"/>
                        </a:lnSpc>
                        <a:spcBef>
                          <a:spcPts val="0"/>
                        </a:spcBef>
                        <a:spcAft>
                          <a:spcPts val="0"/>
                        </a:spcAft>
                        <a:buClrTx/>
                        <a:buSzTx/>
                        <a:buFontTx/>
                        <a:buNone/>
                        <a:tabLst/>
                        <a:defRPr/>
                      </a:pPr>
                      <a:r>
                        <a:rPr lang="en-ZA" sz="2400" b="1" dirty="0" smtClean="0"/>
                        <a:t>Moses (at the burning bush)</a:t>
                      </a:r>
                    </a:p>
                    <a:p>
                      <a:pPr marL="0" marR="0" indent="0" algn="ctr" defTabSz="914400" rtl="0" eaLnBrk="1" fontAlgn="auto" latinLnBrk="0" hangingPunct="1">
                        <a:lnSpc>
                          <a:spcPts val="2100"/>
                        </a:lnSpc>
                        <a:spcBef>
                          <a:spcPts val="0"/>
                        </a:spcBef>
                        <a:spcAft>
                          <a:spcPts val="0"/>
                        </a:spcAft>
                        <a:buClrTx/>
                        <a:buSzTx/>
                        <a:buFontTx/>
                        <a:buNone/>
                        <a:tabLst/>
                        <a:defRPr/>
                      </a:pPr>
                      <a:r>
                        <a:rPr lang="en-ZA" sz="2400" b="1" dirty="0" smtClean="0"/>
                        <a:t>Exodus </a:t>
                      </a:r>
                      <a:r>
                        <a:rPr lang="en-ZA" sz="2400" b="1" dirty="0" smtClean="0"/>
                        <a:t>3:4-8</a:t>
                      </a:r>
                      <a:endParaRPr lang="en-ZA" sz="2400" dirty="0"/>
                    </a:p>
                  </a:txBody>
                  <a:tcPr/>
                </a:tc>
              </a:tr>
              <a:tr h="770680">
                <a:tc>
                  <a:txBody>
                    <a:bodyPr/>
                    <a:lstStyle/>
                    <a:p>
                      <a:pPr algn="just">
                        <a:lnSpc>
                          <a:spcPts val="2100"/>
                        </a:lnSpc>
                      </a:pPr>
                      <a:r>
                        <a:rPr lang="en-ZA" sz="2400" b="0" dirty="0" smtClean="0"/>
                        <a:t>Elohim calls out to Jacob in a vision,  “Jacob, Jacob”</a:t>
                      </a:r>
                      <a:endParaRPr lang="en-ZA" sz="2400" b="0" dirty="0"/>
                    </a:p>
                  </a:txBody>
                  <a:tcPr/>
                </a:tc>
                <a:tc>
                  <a:txBody>
                    <a:bodyPr/>
                    <a:lstStyle/>
                    <a:p>
                      <a:pPr algn="just">
                        <a:lnSpc>
                          <a:spcPts val="2100"/>
                        </a:lnSpc>
                      </a:pPr>
                      <a:r>
                        <a:rPr lang="en-ZA" sz="2400" b="0" dirty="0" smtClean="0"/>
                        <a:t>Elohim calls out to Moses,</a:t>
                      </a:r>
                    </a:p>
                    <a:p>
                      <a:pPr algn="just">
                        <a:lnSpc>
                          <a:spcPts val="2100"/>
                        </a:lnSpc>
                      </a:pPr>
                      <a:r>
                        <a:rPr lang="en-ZA" sz="2400" b="0" dirty="0" smtClean="0"/>
                        <a:t>“Moses, Moses”</a:t>
                      </a:r>
                      <a:endParaRPr lang="en-ZA" sz="2400" b="0" dirty="0"/>
                    </a:p>
                  </a:txBody>
                  <a:tcPr/>
                </a:tc>
              </a:tr>
              <a:tr h="446505">
                <a:tc>
                  <a:txBody>
                    <a:bodyPr/>
                    <a:lstStyle/>
                    <a:p>
                      <a:pPr algn="just">
                        <a:lnSpc>
                          <a:spcPts val="2100"/>
                        </a:lnSpc>
                      </a:pPr>
                      <a:r>
                        <a:rPr lang="en-ZA" sz="2400" b="0" dirty="0" smtClean="0"/>
                        <a:t>And he said, “Here am I”</a:t>
                      </a:r>
                      <a:endParaRPr lang="en-ZA" sz="2400" b="0" dirty="0"/>
                    </a:p>
                  </a:txBody>
                  <a:tcPr/>
                </a:tc>
                <a:tc>
                  <a:txBody>
                    <a:bodyPr/>
                    <a:lstStyle/>
                    <a:p>
                      <a:pPr algn="just">
                        <a:lnSpc>
                          <a:spcPts val="2100"/>
                        </a:lnSpc>
                      </a:pPr>
                      <a:r>
                        <a:rPr lang="en-ZA" sz="2400" b="0" dirty="0" smtClean="0"/>
                        <a:t>And he said, “Here am I”</a:t>
                      </a:r>
                      <a:endParaRPr lang="en-ZA" sz="2400" b="0" dirty="0"/>
                    </a:p>
                  </a:txBody>
                  <a:tcPr/>
                </a:tc>
              </a:tr>
              <a:tr h="446505">
                <a:tc>
                  <a:txBody>
                    <a:bodyPr/>
                    <a:lstStyle/>
                    <a:p>
                      <a:pPr algn="just">
                        <a:lnSpc>
                          <a:spcPts val="2100"/>
                        </a:lnSpc>
                      </a:pPr>
                      <a:r>
                        <a:rPr lang="en-ZA" sz="2400" b="0" dirty="0" smtClean="0"/>
                        <a:t>I am the Elohim of your fathers</a:t>
                      </a:r>
                      <a:endParaRPr lang="en-ZA" sz="2400" b="0" dirty="0"/>
                    </a:p>
                  </a:txBody>
                  <a:tcPr/>
                </a:tc>
                <a:tc>
                  <a:txBody>
                    <a:bodyPr/>
                    <a:lstStyle/>
                    <a:p>
                      <a:pPr algn="just">
                        <a:lnSpc>
                          <a:spcPts val="2100"/>
                        </a:lnSpc>
                      </a:pPr>
                      <a:r>
                        <a:rPr lang="en-ZA" sz="2400" b="0" dirty="0" smtClean="0"/>
                        <a:t>I am the Elohim of your fathers</a:t>
                      </a:r>
                      <a:endParaRPr lang="en-ZA" sz="2400" b="0" dirty="0"/>
                    </a:p>
                  </a:txBody>
                  <a:tcPr/>
                </a:tc>
              </a:tr>
              <a:tr h="770680">
                <a:tc>
                  <a:txBody>
                    <a:bodyPr/>
                    <a:lstStyle/>
                    <a:p>
                      <a:pPr algn="just">
                        <a:lnSpc>
                          <a:spcPts val="2100"/>
                        </a:lnSpc>
                      </a:pPr>
                      <a:r>
                        <a:rPr lang="en-ZA" sz="2400" b="0" dirty="0" smtClean="0"/>
                        <a:t>Do not fear going down to Egypt for I will make you there a great nation… </a:t>
                      </a:r>
                      <a:endParaRPr lang="en-ZA" sz="2400" b="0" dirty="0"/>
                    </a:p>
                  </a:txBody>
                  <a:tcPr/>
                </a:tc>
                <a:tc>
                  <a:txBody>
                    <a:bodyPr/>
                    <a:lstStyle/>
                    <a:p>
                      <a:pPr marL="0" marR="0" indent="0" algn="just" defTabSz="914400" rtl="0" eaLnBrk="1" fontAlgn="auto" latinLnBrk="0" hangingPunct="1">
                        <a:lnSpc>
                          <a:spcPts val="2100"/>
                        </a:lnSpc>
                        <a:spcBef>
                          <a:spcPts val="0"/>
                        </a:spcBef>
                        <a:spcAft>
                          <a:spcPts val="0"/>
                        </a:spcAft>
                        <a:buClrTx/>
                        <a:buSzTx/>
                        <a:buFontTx/>
                        <a:buNone/>
                        <a:tabLst/>
                        <a:defRPr/>
                      </a:pPr>
                      <a:r>
                        <a:rPr lang="en-ZA" sz="2400" b="0" dirty="0" smtClean="0"/>
                        <a:t>I have seen the suffering of My people in Egypt and I have heard their crying</a:t>
                      </a:r>
                      <a:endParaRPr lang="en-ZA" sz="2400" b="0" dirty="0"/>
                    </a:p>
                  </a:txBody>
                  <a:tcPr/>
                </a:tc>
              </a:tr>
              <a:tr h="1100972">
                <a:tc>
                  <a:txBody>
                    <a:bodyPr/>
                    <a:lstStyle/>
                    <a:p>
                      <a:pPr marL="0" marR="0" indent="0" algn="just" defTabSz="914400" rtl="0" eaLnBrk="1" fontAlgn="auto" latinLnBrk="0" hangingPunct="1">
                        <a:lnSpc>
                          <a:spcPts val="2100"/>
                        </a:lnSpc>
                        <a:spcBef>
                          <a:spcPts val="0"/>
                        </a:spcBef>
                        <a:spcAft>
                          <a:spcPts val="0"/>
                        </a:spcAft>
                        <a:buClrTx/>
                        <a:buSzTx/>
                        <a:buFontTx/>
                        <a:buNone/>
                        <a:tabLst/>
                        <a:defRPr/>
                      </a:pPr>
                      <a:r>
                        <a:rPr lang="en-ZA" sz="2400" b="0" dirty="0" smtClean="0"/>
                        <a:t>I will go DOWN with you to Egypt and I will also surely BRING YOU UP again… the land flowing with….</a:t>
                      </a:r>
                      <a:endParaRPr lang="en-ZA" sz="2400" b="0" dirty="0"/>
                    </a:p>
                  </a:txBody>
                  <a:tcPr/>
                </a:tc>
                <a:tc>
                  <a:txBody>
                    <a:bodyPr/>
                    <a:lstStyle/>
                    <a:p>
                      <a:pPr marL="0" marR="0" indent="0" algn="just" defTabSz="914400" rtl="0" eaLnBrk="1" fontAlgn="auto" latinLnBrk="0" hangingPunct="1">
                        <a:lnSpc>
                          <a:spcPts val="2100"/>
                        </a:lnSpc>
                        <a:spcBef>
                          <a:spcPts val="0"/>
                        </a:spcBef>
                        <a:spcAft>
                          <a:spcPts val="0"/>
                        </a:spcAft>
                        <a:buClrTx/>
                        <a:buSzTx/>
                        <a:buFontTx/>
                        <a:buNone/>
                        <a:tabLst/>
                        <a:defRPr/>
                      </a:pPr>
                      <a:r>
                        <a:rPr lang="en-ZA" sz="2400" b="0" dirty="0" smtClean="0"/>
                        <a:t>I have come DOWN to rescue them from Egypt in order to BRING YOU UP from that land to</a:t>
                      </a:r>
                      <a:endParaRPr lang="en-ZA" sz="2400" b="0" dirty="0"/>
                    </a:p>
                  </a:txBody>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70 SOULS</a:t>
            </a:r>
            <a:endParaRPr lang="en-ZA" dirty="0"/>
          </a:p>
        </p:txBody>
      </p:sp>
      <p:sp>
        <p:nvSpPr>
          <p:cNvPr id="3" name="Content Placeholder 2"/>
          <p:cNvSpPr>
            <a:spLocks noGrp="1"/>
          </p:cNvSpPr>
          <p:nvPr>
            <p:ph idx="1"/>
          </p:nvPr>
        </p:nvSpPr>
        <p:spPr/>
        <p:txBody>
          <a:bodyPr>
            <a:normAutofit fontScale="92500" lnSpcReduction="20000"/>
          </a:bodyPr>
          <a:lstStyle/>
          <a:p>
            <a:pPr algn="ctr"/>
            <a:r>
              <a:rPr lang="en-ZA" sz="2400" i="1" dirty="0" smtClean="0">
                <a:solidFill>
                  <a:srgbClr val="004821"/>
                </a:solidFill>
              </a:rPr>
              <a:t>And they took their livestock and their property which they had acquired in the land of </a:t>
            </a:r>
            <a:r>
              <a:rPr lang="en-ZA" sz="2400" i="1" dirty="0" err="1" smtClean="0">
                <a:solidFill>
                  <a:srgbClr val="004821"/>
                </a:solidFill>
              </a:rPr>
              <a:t>Kenaʽan</a:t>
            </a:r>
            <a:r>
              <a:rPr lang="en-ZA" sz="2400" i="1" dirty="0" smtClean="0">
                <a:solidFill>
                  <a:srgbClr val="004821"/>
                </a:solidFill>
              </a:rPr>
              <a:t>, and came into </a:t>
            </a:r>
            <a:r>
              <a:rPr lang="en-ZA" sz="2400" i="1" dirty="0" err="1" smtClean="0">
                <a:solidFill>
                  <a:srgbClr val="004821"/>
                </a:solidFill>
              </a:rPr>
              <a:t>Mitsrayim</a:t>
            </a:r>
            <a:r>
              <a:rPr lang="en-ZA" sz="2400" i="1" dirty="0" smtClean="0">
                <a:solidFill>
                  <a:srgbClr val="004821"/>
                </a:solidFill>
              </a:rPr>
              <a:t>, </a:t>
            </a:r>
            <a:r>
              <a:rPr lang="en-ZA" sz="2400" i="1" dirty="0" err="1" smtClean="0">
                <a:solidFill>
                  <a:srgbClr val="004821"/>
                </a:solidFill>
              </a:rPr>
              <a:t>Yaʽaqob</a:t>
            </a:r>
            <a:r>
              <a:rPr lang="en-ZA" sz="2400" i="1" dirty="0" smtClean="0">
                <a:solidFill>
                  <a:srgbClr val="004821"/>
                </a:solidFill>
              </a:rPr>
              <a:t>̱ and all his seed with him. His sons and his sons’ sons, his daughters and his sons’ daughters, and all his seed he brought with him to </a:t>
            </a:r>
            <a:r>
              <a:rPr lang="en-ZA" sz="2400" i="1" dirty="0" err="1" smtClean="0">
                <a:solidFill>
                  <a:srgbClr val="004821"/>
                </a:solidFill>
              </a:rPr>
              <a:t>Mitsrayim</a:t>
            </a:r>
            <a:r>
              <a:rPr lang="en-ZA" sz="2400" i="1" dirty="0" smtClean="0">
                <a:solidFill>
                  <a:srgbClr val="004821"/>
                </a:solidFill>
              </a:rPr>
              <a:t>. .. All the beings who went with </a:t>
            </a:r>
            <a:r>
              <a:rPr lang="en-ZA" sz="2400" i="1" dirty="0" err="1" smtClean="0">
                <a:solidFill>
                  <a:srgbClr val="004821"/>
                </a:solidFill>
              </a:rPr>
              <a:t>Yaʽaqob</a:t>
            </a:r>
            <a:r>
              <a:rPr lang="en-ZA" sz="2400" i="1" dirty="0" smtClean="0">
                <a:solidFill>
                  <a:srgbClr val="004821"/>
                </a:solidFill>
              </a:rPr>
              <a:t>̱ to </a:t>
            </a:r>
            <a:r>
              <a:rPr lang="en-ZA" sz="2400" i="1" dirty="0" err="1" smtClean="0">
                <a:solidFill>
                  <a:srgbClr val="004821"/>
                </a:solidFill>
              </a:rPr>
              <a:t>Mitsrayim</a:t>
            </a:r>
            <a:r>
              <a:rPr lang="en-ZA" sz="2400" i="1" dirty="0" smtClean="0">
                <a:solidFill>
                  <a:srgbClr val="004821"/>
                </a:solidFill>
              </a:rPr>
              <a:t>, who came from his body, besides </a:t>
            </a:r>
            <a:r>
              <a:rPr lang="en-ZA" sz="2400" i="1" dirty="0" err="1" smtClean="0">
                <a:solidFill>
                  <a:srgbClr val="004821"/>
                </a:solidFill>
              </a:rPr>
              <a:t>Yaʽaqoḇ’s</a:t>
            </a:r>
            <a:r>
              <a:rPr lang="en-ZA" sz="2400" i="1" dirty="0" smtClean="0">
                <a:solidFill>
                  <a:srgbClr val="004821"/>
                </a:solidFill>
              </a:rPr>
              <a:t> sons’ wives, were sixty-six beings in all. And the sons of </a:t>
            </a:r>
            <a:r>
              <a:rPr lang="en-ZA" sz="2400" i="1" dirty="0" err="1" smtClean="0">
                <a:solidFill>
                  <a:srgbClr val="004821"/>
                </a:solidFill>
              </a:rPr>
              <a:t>Yosĕph</a:t>
            </a:r>
            <a:r>
              <a:rPr lang="en-ZA" sz="2400" i="1" dirty="0" smtClean="0">
                <a:solidFill>
                  <a:srgbClr val="004821"/>
                </a:solidFill>
              </a:rPr>
              <a:t> who were born to him in </a:t>
            </a:r>
            <a:r>
              <a:rPr lang="en-ZA" sz="2400" i="1" dirty="0" err="1" smtClean="0">
                <a:solidFill>
                  <a:srgbClr val="004821"/>
                </a:solidFill>
              </a:rPr>
              <a:t>Mitsrayim</a:t>
            </a:r>
            <a:r>
              <a:rPr lang="en-ZA" sz="2400" i="1" dirty="0" smtClean="0">
                <a:solidFill>
                  <a:srgbClr val="004821"/>
                </a:solidFill>
              </a:rPr>
              <a:t> were two beings. All the beings of the house of </a:t>
            </a:r>
            <a:r>
              <a:rPr lang="en-ZA" sz="2400" i="1" dirty="0" err="1" smtClean="0">
                <a:solidFill>
                  <a:srgbClr val="004821"/>
                </a:solidFill>
              </a:rPr>
              <a:t>Yaʽaqob</a:t>
            </a:r>
            <a:r>
              <a:rPr lang="en-ZA" sz="2400" i="1" dirty="0" smtClean="0">
                <a:solidFill>
                  <a:srgbClr val="004821"/>
                </a:solidFill>
              </a:rPr>
              <a:t>̱ who went to </a:t>
            </a:r>
            <a:r>
              <a:rPr lang="en-ZA" sz="2400" i="1" dirty="0" err="1" smtClean="0">
                <a:solidFill>
                  <a:srgbClr val="004821"/>
                </a:solidFill>
              </a:rPr>
              <a:t>Mitsrayim</a:t>
            </a:r>
            <a:r>
              <a:rPr lang="en-ZA" sz="2400" i="1" dirty="0" smtClean="0">
                <a:solidFill>
                  <a:srgbClr val="004821"/>
                </a:solidFill>
              </a:rPr>
              <a:t> were seventy</a:t>
            </a:r>
            <a:r>
              <a:rPr lang="en-ZA" sz="2400" b="1" i="1" dirty="0" smtClean="0">
                <a:solidFill>
                  <a:srgbClr val="004821"/>
                </a:solidFill>
              </a:rPr>
              <a:t>. (Genesis 46:6-27)</a:t>
            </a:r>
          </a:p>
          <a:p>
            <a:r>
              <a:rPr lang="en-ZA" sz="2400" b="1" dirty="0" smtClean="0">
                <a:solidFill>
                  <a:srgbClr val="C00000"/>
                </a:solidFill>
              </a:rPr>
              <a:t>Legends of the Jews: </a:t>
            </a:r>
            <a:r>
              <a:rPr lang="en-ZA" sz="2400" dirty="0" smtClean="0">
                <a:solidFill>
                  <a:srgbClr val="C00000"/>
                </a:solidFill>
              </a:rPr>
              <a:t>But in this I do not resemble my father, he had only himself to provide for, and my house consists of seventy souls, and therefore am I compelled to go down into Egypt. All the males in his family were married men; even </a:t>
            </a:r>
            <a:r>
              <a:rPr lang="en-ZA" sz="2400" dirty="0" err="1" smtClean="0">
                <a:solidFill>
                  <a:srgbClr val="C00000"/>
                </a:solidFill>
              </a:rPr>
              <a:t>Pallu</a:t>
            </a:r>
            <a:r>
              <a:rPr lang="en-ZA" sz="2400" dirty="0" smtClean="0">
                <a:solidFill>
                  <a:srgbClr val="C00000"/>
                </a:solidFill>
              </a:rPr>
              <a:t> and </a:t>
            </a:r>
            <a:r>
              <a:rPr lang="en-ZA" sz="2400" dirty="0" err="1" smtClean="0">
                <a:solidFill>
                  <a:srgbClr val="C00000"/>
                </a:solidFill>
              </a:rPr>
              <a:t>Hezron</a:t>
            </a:r>
            <a:r>
              <a:rPr lang="en-ZA" sz="2400" dirty="0" smtClean="0">
                <a:solidFill>
                  <a:srgbClr val="C00000"/>
                </a:solidFill>
              </a:rPr>
              <a:t>, the latter of whom was but one year old at the time of their migration, and the former but two years, had the wives with them that had been chosen for them by their parents. In general, all the sons and grandsons of Jacob had married young, some of them had been fathers at the age of seven.</a:t>
            </a:r>
          </a:p>
          <a:p>
            <a:endParaRPr lang="en-ZA" sz="2400" dirty="0" smtClean="0"/>
          </a:p>
          <a:p>
            <a:endParaRPr lang="en-ZA" dirty="0" smtClean="0"/>
          </a:p>
          <a:p>
            <a:endParaRPr lang="en-ZA" dirty="0" smtClean="0"/>
          </a:p>
        </p:txBody>
      </p:sp>
      <p:sp>
        <p:nvSpPr>
          <p:cNvPr id="4" name="Slide Number Placeholder 3"/>
          <p:cNvSpPr>
            <a:spLocks noGrp="1"/>
          </p:cNvSpPr>
          <p:nvPr>
            <p:ph type="sldNum" sz="quarter" idx="12"/>
          </p:nvPr>
        </p:nvSpPr>
        <p:spPr/>
        <p:txBody>
          <a:bodyPr/>
          <a:lstStyle/>
          <a:p>
            <a:fld id="{715B7D16-8FAD-4D2D-B977-107333E7495D}" type="slidenum">
              <a:rPr lang="en-ZA" smtClean="0"/>
              <a:pPr/>
              <a:t>33</a:t>
            </a:fld>
            <a:endParaRPr lang="en-ZA"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33 or 32</a:t>
            </a:r>
            <a:endParaRPr lang="en-ZA" dirty="0"/>
          </a:p>
        </p:txBody>
      </p:sp>
      <p:sp>
        <p:nvSpPr>
          <p:cNvPr id="3" name="Content Placeholder 2"/>
          <p:cNvSpPr>
            <a:spLocks noGrp="1"/>
          </p:cNvSpPr>
          <p:nvPr>
            <p:ph idx="1"/>
          </p:nvPr>
        </p:nvSpPr>
        <p:spPr/>
        <p:txBody>
          <a:bodyPr>
            <a:noAutofit/>
          </a:bodyPr>
          <a:lstStyle/>
          <a:p>
            <a:pPr algn="ctr">
              <a:lnSpc>
                <a:spcPts val="2100"/>
              </a:lnSpc>
            </a:pPr>
            <a:r>
              <a:rPr lang="en-ZA" i="1" dirty="0" smtClean="0">
                <a:solidFill>
                  <a:srgbClr val="004821"/>
                </a:solidFill>
              </a:rPr>
              <a:t>.. All, </a:t>
            </a:r>
            <a:r>
              <a:rPr lang="en-ZA" i="1" dirty="0" smtClean="0">
                <a:solidFill>
                  <a:srgbClr val="004821"/>
                </a:solidFill>
              </a:rPr>
              <a:t>his sons and his daughters, were thirty-three. </a:t>
            </a:r>
            <a:r>
              <a:rPr lang="en-ZA" b="1" i="1" dirty="0" smtClean="0">
                <a:solidFill>
                  <a:srgbClr val="004821"/>
                </a:solidFill>
              </a:rPr>
              <a:t>(</a:t>
            </a:r>
            <a:r>
              <a:rPr lang="en-ZA" b="1" i="1" dirty="0" smtClean="0">
                <a:solidFill>
                  <a:srgbClr val="004821"/>
                </a:solidFill>
              </a:rPr>
              <a:t>Genesis 46:15)</a:t>
            </a:r>
          </a:p>
          <a:p>
            <a:pPr algn="just">
              <a:lnSpc>
                <a:spcPts val="2100"/>
              </a:lnSpc>
            </a:pPr>
            <a:r>
              <a:rPr lang="en-ZA" b="1" dirty="0" smtClean="0"/>
              <a:t>Leah</a:t>
            </a:r>
            <a:r>
              <a:rPr lang="en-ZA" b="1" dirty="0" smtClean="0"/>
              <a:t>: </a:t>
            </a:r>
            <a:r>
              <a:rPr lang="en-ZA" b="0" dirty="0" smtClean="0"/>
              <a:t>		5 - </a:t>
            </a:r>
            <a:r>
              <a:rPr lang="en-ZA" b="0" dirty="0" err="1" smtClean="0"/>
              <a:t>Re'uven</a:t>
            </a:r>
            <a:r>
              <a:rPr lang="en-ZA" b="0" dirty="0" smtClean="0"/>
              <a:t>: 	</a:t>
            </a:r>
            <a:r>
              <a:rPr lang="en-ZA" b="0" dirty="0" err="1" smtClean="0"/>
              <a:t>Hanokh</a:t>
            </a:r>
            <a:r>
              <a:rPr lang="en-ZA" b="0" dirty="0" smtClean="0"/>
              <a:t>, </a:t>
            </a:r>
            <a:r>
              <a:rPr lang="en-ZA" b="0" dirty="0" err="1" smtClean="0"/>
              <a:t>Pallu</a:t>
            </a:r>
            <a:r>
              <a:rPr lang="en-ZA" b="0" dirty="0" smtClean="0"/>
              <a:t>, </a:t>
            </a:r>
            <a:r>
              <a:rPr lang="en-ZA" b="0" dirty="0" err="1" smtClean="0"/>
              <a:t>Hetzron</a:t>
            </a:r>
            <a:r>
              <a:rPr lang="en-ZA" b="0" dirty="0" smtClean="0"/>
              <a:t> and </a:t>
            </a:r>
            <a:r>
              <a:rPr lang="en-ZA" b="0" dirty="0" err="1" smtClean="0"/>
              <a:t>Karmi</a:t>
            </a:r>
            <a:r>
              <a:rPr lang="en-ZA" b="0" dirty="0" smtClean="0"/>
              <a:t>. </a:t>
            </a:r>
          </a:p>
          <a:p>
            <a:pPr algn="just">
              <a:lnSpc>
                <a:spcPts val="2100"/>
              </a:lnSpc>
            </a:pPr>
            <a:r>
              <a:rPr lang="en-ZA" b="0" dirty="0" smtClean="0"/>
              <a:t>		7 - </a:t>
            </a:r>
            <a:r>
              <a:rPr lang="en-ZA" b="0" dirty="0" err="1" smtClean="0"/>
              <a:t>Shim`on</a:t>
            </a:r>
            <a:r>
              <a:rPr lang="en-ZA" b="0" dirty="0" smtClean="0"/>
              <a:t>: 	</a:t>
            </a:r>
            <a:r>
              <a:rPr lang="en-ZA" b="0" dirty="0" err="1" smtClean="0"/>
              <a:t>Y'mu'el</a:t>
            </a:r>
            <a:r>
              <a:rPr lang="en-ZA" b="0" dirty="0" smtClean="0"/>
              <a:t>, </a:t>
            </a:r>
            <a:r>
              <a:rPr lang="en-ZA" b="0" dirty="0" err="1" smtClean="0"/>
              <a:t>Yamin</a:t>
            </a:r>
            <a:r>
              <a:rPr lang="en-ZA" b="0" dirty="0" smtClean="0"/>
              <a:t>, </a:t>
            </a:r>
            <a:r>
              <a:rPr lang="en-ZA" b="0" dirty="0" err="1" smtClean="0"/>
              <a:t>Ohad</a:t>
            </a:r>
            <a:r>
              <a:rPr lang="en-ZA" b="0" dirty="0" smtClean="0"/>
              <a:t>, </a:t>
            </a:r>
            <a:r>
              <a:rPr lang="en-ZA" b="0" dirty="0" err="1" smtClean="0"/>
              <a:t>Yakhin</a:t>
            </a:r>
            <a:r>
              <a:rPr lang="en-ZA" b="0" dirty="0" smtClean="0"/>
              <a:t>, 		                         </a:t>
            </a:r>
            <a:r>
              <a:rPr lang="en-ZA" b="0" dirty="0" smtClean="0"/>
              <a:t>		</a:t>
            </a:r>
            <a:r>
              <a:rPr lang="en-ZA" b="0" dirty="0" err="1" smtClean="0"/>
              <a:t>Tzochar</a:t>
            </a:r>
            <a:r>
              <a:rPr lang="en-ZA" b="0" dirty="0" smtClean="0"/>
              <a:t> </a:t>
            </a:r>
            <a:r>
              <a:rPr lang="en-ZA" b="0" dirty="0" smtClean="0"/>
              <a:t>and </a:t>
            </a:r>
            <a:r>
              <a:rPr lang="en-ZA" b="0" dirty="0" err="1" smtClean="0"/>
              <a:t>Sha'ul</a:t>
            </a:r>
            <a:endParaRPr lang="en-ZA" b="0" dirty="0" smtClean="0"/>
          </a:p>
          <a:p>
            <a:pPr algn="just">
              <a:lnSpc>
                <a:spcPts val="2100"/>
              </a:lnSpc>
            </a:pPr>
            <a:r>
              <a:rPr lang="en-ZA" b="0" dirty="0" smtClean="0"/>
              <a:t>		4 - Levi: 	</a:t>
            </a:r>
            <a:r>
              <a:rPr lang="en-ZA" b="0" dirty="0" err="1" smtClean="0"/>
              <a:t>Gershon</a:t>
            </a:r>
            <a:r>
              <a:rPr lang="en-ZA" b="0" dirty="0" smtClean="0"/>
              <a:t>, </a:t>
            </a:r>
            <a:r>
              <a:rPr lang="en-ZA" b="0" dirty="0" err="1" smtClean="0"/>
              <a:t>K'hat</a:t>
            </a:r>
            <a:r>
              <a:rPr lang="en-ZA" b="0" dirty="0" smtClean="0"/>
              <a:t> and </a:t>
            </a:r>
            <a:r>
              <a:rPr lang="en-ZA" b="0" dirty="0" err="1" smtClean="0"/>
              <a:t>M'rari</a:t>
            </a:r>
            <a:r>
              <a:rPr lang="en-ZA" b="0" dirty="0" smtClean="0"/>
              <a:t>. </a:t>
            </a:r>
          </a:p>
          <a:p>
            <a:pPr algn="just">
              <a:lnSpc>
                <a:spcPts val="2100"/>
              </a:lnSpc>
            </a:pPr>
            <a:r>
              <a:rPr lang="en-ZA" b="0" dirty="0" smtClean="0"/>
              <a:t>		6 - </a:t>
            </a:r>
            <a:r>
              <a:rPr lang="en-ZA" b="0" dirty="0" err="1" smtClean="0"/>
              <a:t>Y'hudah</a:t>
            </a:r>
            <a:r>
              <a:rPr lang="en-ZA" b="0" dirty="0" smtClean="0"/>
              <a:t>:	`</a:t>
            </a:r>
            <a:r>
              <a:rPr lang="en-ZA" b="0" dirty="0" err="1" smtClean="0"/>
              <a:t>Er</a:t>
            </a:r>
            <a:r>
              <a:rPr lang="en-ZA" b="0" dirty="0" smtClean="0"/>
              <a:t>, </a:t>
            </a:r>
            <a:r>
              <a:rPr lang="en-ZA" b="0" dirty="0" err="1" smtClean="0"/>
              <a:t>Onan</a:t>
            </a:r>
            <a:r>
              <a:rPr lang="en-ZA" b="0" dirty="0" smtClean="0"/>
              <a:t> (deceased), </a:t>
            </a:r>
            <a:r>
              <a:rPr lang="en-ZA" b="0" dirty="0" err="1" smtClean="0"/>
              <a:t>Shelah</a:t>
            </a:r>
            <a:r>
              <a:rPr lang="en-ZA" b="0" dirty="0" smtClean="0"/>
              <a:t>, </a:t>
            </a:r>
            <a:r>
              <a:rPr lang="en-ZA" b="0" dirty="0" err="1" smtClean="0"/>
              <a:t>Peretz</a:t>
            </a:r>
            <a:r>
              <a:rPr lang="en-ZA" b="0" dirty="0" smtClean="0"/>
              <a:t> 				and </a:t>
            </a:r>
            <a:r>
              <a:rPr lang="en-ZA" b="0" dirty="0" err="1" smtClean="0"/>
              <a:t>Zerach</a:t>
            </a:r>
            <a:r>
              <a:rPr lang="en-ZA" b="0" dirty="0" smtClean="0"/>
              <a:t>; The sons </a:t>
            </a:r>
            <a:r>
              <a:rPr lang="en-ZA" b="0" dirty="0" smtClean="0"/>
              <a:t>of </a:t>
            </a:r>
            <a:r>
              <a:rPr lang="en-ZA" b="0" dirty="0" err="1" smtClean="0"/>
              <a:t>Peretz</a:t>
            </a:r>
            <a:r>
              <a:rPr lang="en-ZA" b="0" dirty="0" smtClean="0"/>
              <a:t> were 				</a:t>
            </a:r>
            <a:r>
              <a:rPr lang="en-ZA" b="0" dirty="0" err="1" smtClean="0"/>
              <a:t>Hetzron</a:t>
            </a:r>
            <a:r>
              <a:rPr lang="en-ZA" b="0" dirty="0" smtClean="0"/>
              <a:t> </a:t>
            </a:r>
            <a:r>
              <a:rPr lang="en-ZA" b="0" dirty="0" smtClean="0"/>
              <a:t>and </a:t>
            </a:r>
            <a:r>
              <a:rPr lang="en-ZA" b="0" dirty="0" err="1" smtClean="0"/>
              <a:t>Hamul</a:t>
            </a:r>
            <a:r>
              <a:rPr lang="en-ZA" b="0" dirty="0" smtClean="0"/>
              <a:t>. </a:t>
            </a:r>
          </a:p>
          <a:p>
            <a:pPr algn="just">
              <a:lnSpc>
                <a:spcPts val="2100"/>
              </a:lnSpc>
            </a:pPr>
            <a:r>
              <a:rPr lang="en-ZA" b="0" dirty="0" smtClean="0"/>
              <a:t>		5 - </a:t>
            </a:r>
            <a:r>
              <a:rPr lang="en-ZA" b="0" dirty="0" err="1" smtClean="0"/>
              <a:t>Yissakhar</a:t>
            </a:r>
            <a:r>
              <a:rPr lang="en-ZA" b="0" dirty="0" smtClean="0"/>
              <a:t>:	</a:t>
            </a:r>
            <a:r>
              <a:rPr lang="en-ZA" b="0" dirty="0" err="1" smtClean="0"/>
              <a:t>Tola</a:t>
            </a:r>
            <a:r>
              <a:rPr lang="en-ZA" b="0" dirty="0" smtClean="0"/>
              <a:t>, </a:t>
            </a:r>
            <a:r>
              <a:rPr lang="en-ZA" b="0" dirty="0" err="1" smtClean="0"/>
              <a:t>Puvah</a:t>
            </a:r>
            <a:r>
              <a:rPr lang="en-ZA" b="0" dirty="0" smtClean="0"/>
              <a:t>, </a:t>
            </a:r>
            <a:r>
              <a:rPr lang="en-ZA" b="0" dirty="0" err="1" smtClean="0"/>
              <a:t>Yov</a:t>
            </a:r>
            <a:r>
              <a:rPr lang="en-ZA" b="0" dirty="0" smtClean="0"/>
              <a:t> and </a:t>
            </a:r>
            <a:r>
              <a:rPr lang="en-ZA" b="0" dirty="0" err="1" smtClean="0"/>
              <a:t>Shimron</a:t>
            </a:r>
            <a:r>
              <a:rPr lang="en-ZA" b="0" dirty="0" smtClean="0"/>
              <a:t>. </a:t>
            </a:r>
          </a:p>
          <a:p>
            <a:pPr algn="just">
              <a:lnSpc>
                <a:spcPts val="2100"/>
              </a:lnSpc>
            </a:pPr>
            <a:r>
              <a:rPr lang="en-ZA" b="0" dirty="0" smtClean="0"/>
              <a:t>		4 - </a:t>
            </a:r>
            <a:r>
              <a:rPr lang="en-ZA" b="0" dirty="0" err="1" smtClean="0"/>
              <a:t>Z'vulun</a:t>
            </a:r>
            <a:r>
              <a:rPr lang="en-ZA" b="0" dirty="0" smtClean="0"/>
              <a:t>: 	</a:t>
            </a:r>
            <a:r>
              <a:rPr lang="en-ZA" b="0" dirty="0" err="1" smtClean="0"/>
              <a:t>Sered</a:t>
            </a:r>
            <a:r>
              <a:rPr lang="en-ZA" b="0" dirty="0" smtClean="0"/>
              <a:t>, </a:t>
            </a:r>
            <a:r>
              <a:rPr lang="en-ZA" b="0" dirty="0" err="1" smtClean="0"/>
              <a:t>Elon</a:t>
            </a:r>
            <a:r>
              <a:rPr lang="en-ZA" b="0" dirty="0" smtClean="0"/>
              <a:t> and </a:t>
            </a:r>
            <a:r>
              <a:rPr lang="en-ZA" b="0" dirty="0" err="1" smtClean="0"/>
              <a:t>Yachle'el</a:t>
            </a:r>
            <a:r>
              <a:rPr lang="en-ZA" b="0" dirty="0" smtClean="0"/>
              <a:t>. </a:t>
            </a:r>
          </a:p>
          <a:p>
            <a:pPr algn="just">
              <a:lnSpc>
                <a:spcPts val="2100"/>
              </a:lnSpc>
            </a:pPr>
            <a:r>
              <a:rPr lang="en-ZA" b="0" dirty="0" smtClean="0"/>
              <a:t>		1 - Dinah. </a:t>
            </a:r>
          </a:p>
          <a:p>
            <a:pPr algn="just">
              <a:lnSpc>
                <a:spcPts val="2100"/>
              </a:lnSpc>
            </a:pPr>
            <a:r>
              <a:rPr lang="en-ZA" b="0" dirty="0" smtClean="0"/>
              <a:t>		</a:t>
            </a:r>
            <a:r>
              <a:rPr lang="en-ZA" b="0" u="sng" dirty="0" smtClean="0"/>
              <a:t>32</a:t>
            </a:r>
          </a:p>
          <a:p>
            <a:pPr algn="just">
              <a:lnSpc>
                <a:spcPts val="2100"/>
              </a:lnSpc>
            </a:pPr>
            <a:r>
              <a:rPr lang="en-ZA" b="1" dirty="0" smtClean="0">
                <a:solidFill>
                  <a:srgbClr val="C00000"/>
                </a:solidFill>
              </a:rPr>
              <a:t>Legends of the Jews:</a:t>
            </a:r>
            <a:r>
              <a:rPr lang="en-ZA" dirty="0" smtClean="0">
                <a:solidFill>
                  <a:srgbClr val="C00000"/>
                </a:solidFill>
              </a:rPr>
              <a:t> </a:t>
            </a:r>
            <a:r>
              <a:rPr lang="en-ZA" b="0" dirty="0" smtClean="0">
                <a:solidFill>
                  <a:srgbClr val="C00000"/>
                </a:solidFill>
              </a:rPr>
              <a:t>He came with his whole family, sixty-nine persons they were in all, but the number was raised to seventy by the birth of </a:t>
            </a:r>
            <a:r>
              <a:rPr lang="en-ZA" b="0" dirty="0" err="1" smtClean="0">
                <a:solidFill>
                  <a:srgbClr val="C00000"/>
                </a:solidFill>
              </a:rPr>
              <a:t>Jochebed</a:t>
            </a:r>
            <a:r>
              <a:rPr lang="en-ZA" b="0" dirty="0" smtClean="0">
                <a:solidFill>
                  <a:srgbClr val="C00000"/>
                </a:solidFill>
              </a:rPr>
              <a:t>, afterward the mother of Moses. </a:t>
            </a:r>
          </a:p>
          <a:p>
            <a:pPr algn="just">
              <a:lnSpc>
                <a:spcPts val="2100"/>
              </a:lnSpc>
            </a:pPr>
            <a:r>
              <a:rPr lang="en-ZA" b="0" dirty="0" smtClean="0"/>
              <a:t>The mother of Moses was born from the tribe of Levi as they entered Egypt as a promise that they will return.  </a:t>
            </a:r>
          </a:p>
          <a:p>
            <a:pPr>
              <a:lnSpc>
                <a:spcPts val="2100"/>
              </a:lnSpc>
            </a:pPr>
            <a:endParaRPr lang="en-ZA" b="0" dirty="0" smtClean="0"/>
          </a:p>
          <a:p>
            <a:pPr>
              <a:lnSpc>
                <a:spcPts val="2100"/>
              </a:lnSpc>
            </a:pPr>
            <a:endParaRPr lang="en-ZA" b="0" dirty="0" smtClean="0"/>
          </a:p>
          <a:p>
            <a:pPr>
              <a:lnSpc>
                <a:spcPts val="21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34</a:t>
            </a:fld>
            <a:endParaRPr lang="en-ZA"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70</a:t>
            </a:r>
            <a:endParaRPr lang="en-ZA" dirty="0"/>
          </a:p>
        </p:txBody>
      </p:sp>
      <p:sp>
        <p:nvSpPr>
          <p:cNvPr id="3" name="Content Placeholder 2"/>
          <p:cNvSpPr>
            <a:spLocks noGrp="1"/>
          </p:cNvSpPr>
          <p:nvPr>
            <p:ph idx="1"/>
          </p:nvPr>
        </p:nvSpPr>
        <p:spPr/>
        <p:txBody>
          <a:bodyPr>
            <a:normAutofit/>
          </a:bodyPr>
          <a:lstStyle/>
          <a:p>
            <a:r>
              <a:rPr lang="en-ZA" dirty="0" err="1" smtClean="0"/>
              <a:t>Zilpah</a:t>
            </a:r>
            <a:r>
              <a:rPr lang="en-ZA" dirty="0" smtClean="0"/>
              <a:t>	      8 - Gad: 	</a:t>
            </a:r>
            <a:r>
              <a:rPr lang="en-ZA" dirty="0" err="1" smtClean="0"/>
              <a:t>Tzifyon</a:t>
            </a:r>
            <a:r>
              <a:rPr lang="en-ZA" dirty="0" smtClean="0"/>
              <a:t>, </a:t>
            </a:r>
            <a:r>
              <a:rPr lang="en-ZA" dirty="0" err="1" smtClean="0"/>
              <a:t>Haggi</a:t>
            </a:r>
            <a:r>
              <a:rPr lang="en-ZA" dirty="0" smtClean="0"/>
              <a:t>, </a:t>
            </a:r>
            <a:r>
              <a:rPr lang="en-ZA" dirty="0" err="1" smtClean="0"/>
              <a:t>Shuni</a:t>
            </a:r>
            <a:r>
              <a:rPr lang="en-ZA" dirty="0" smtClean="0"/>
              <a:t>, </a:t>
            </a:r>
            <a:r>
              <a:rPr lang="en-ZA" dirty="0" err="1" smtClean="0"/>
              <a:t>Etzbon</a:t>
            </a:r>
            <a:r>
              <a:rPr lang="en-ZA" dirty="0" smtClean="0"/>
              <a:t>, `</a:t>
            </a:r>
            <a:r>
              <a:rPr lang="en-ZA" dirty="0" err="1" smtClean="0"/>
              <a:t>Eri</a:t>
            </a:r>
            <a:r>
              <a:rPr lang="en-ZA" dirty="0" smtClean="0"/>
              <a:t>, </a:t>
            </a:r>
            <a:r>
              <a:rPr lang="en-ZA" dirty="0" err="1" smtClean="0"/>
              <a:t>Arodi</a:t>
            </a:r>
            <a:r>
              <a:rPr lang="en-ZA" dirty="0" smtClean="0"/>
              <a:t> and 			</a:t>
            </a:r>
            <a:r>
              <a:rPr lang="en-ZA" dirty="0" err="1" smtClean="0"/>
              <a:t>Ar'eli</a:t>
            </a:r>
            <a:r>
              <a:rPr lang="en-ZA" dirty="0" smtClean="0"/>
              <a:t>. </a:t>
            </a:r>
          </a:p>
          <a:p>
            <a:r>
              <a:rPr lang="en-ZA" dirty="0" smtClean="0"/>
              <a:t>	      8 - Asher: 	</a:t>
            </a:r>
            <a:r>
              <a:rPr lang="en-ZA" dirty="0" err="1" smtClean="0"/>
              <a:t>Yimnah</a:t>
            </a:r>
            <a:r>
              <a:rPr lang="en-ZA" dirty="0" smtClean="0"/>
              <a:t>, </a:t>
            </a:r>
            <a:r>
              <a:rPr lang="en-ZA" dirty="0" err="1" smtClean="0"/>
              <a:t>Yishvah</a:t>
            </a:r>
            <a:r>
              <a:rPr lang="en-ZA" dirty="0" smtClean="0"/>
              <a:t>, </a:t>
            </a:r>
            <a:r>
              <a:rPr lang="en-ZA" dirty="0" err="1" smtClean="0"/>
              <a:t>Yishvi</a:t>
            </a:r>
            <a:r>
              <a:rPr lang="en-ZA" dirty="0" smtClean="0"/>
              <a:t>, </a:t>
            </a:r>
            <a:r>
              <a:rPr lang="en-ZA" dirty="0" err="1" smtClean="0"/>
              <a:t>B'ri`ah</a:t>
            </a:r>
            <a:r>
              <a:rPr lang="en-ZA" dirty="0" smtClean="0"/>
              <a:t>, and their sister 			</a:t>
            </a:r>
            <a:r>
              <a:rPr lang="en-ZA" dirty="0" err="1" smtClean="0"/>
              <a:t>Serach</a:t>
            </a:r>
            <a:r>
              <a:rPr lang="en-ZA" dirty="0" smtClean="0"/>
              <a:t>. Sons of </a:t>
            </a:r>
            <a:r>
              <a:rPr lang="en-ZA" dirty="0" err="1" smtClean="0"/>
              <a:t>B'ri`ah</a:t>
            </a:r>
            <a:r>
              <a:rPr lang="en-ZA" dirty="0" smtClean="0"/>
              <a:t> were </a:t>
            </a:r>
            <a:r>
              <a:rPr lang="en-ZA" dirty="0" err="1" smtClean="0"/>
              <a:t>Hever</a:t>
            </a:r>
            <a:r>
              <a:rPr lang="en-ZA" dirty="0" smtClean="0"/>
              <a:t> and 				</a:t>
            </a:r>
            <a:r>
              <a:rPr lang="en-ZA" dirty="0" err="1" smtClean="0"/>
              <a:t>Malki'el</a:t>
            </a:r>
            <a:endParaRPr lang="en-ZA" dirty="0" smtClean="0"/>
          </a:p>
          <a:p>
            <a:r>
              <a:rPr lang="en-ZA" dirty="0" smtClean="0"/>
              <a:t>Rachel:	     3 - </a:t>
            </a:r>
            <a:r>
              <a:rPr lang="en-ZA" dirty="0" err="1" smtClean="0"/>
              <a:t>Yosef</a:t>
            </a:r>
            <a:r>
              <a:rPr lang="en-ZA" dirty="0" smtClean="0"/>
              <a:t>: 	</a:t>
            </a:r>
            <a:r>
              <a:rPr lang="en-ZA" dirty="0" err="1" smtClean="0"/>
              <a:t>M'nasheh</a:t>
            </a:r>
            <a:r>
              <a:rPr lang="en-ZA" dirty="0" smtClean="0"/>
              <a:t> and </a:t>
            </a:r>
            <a:r>
              <a:rPr lang="en-ZA" dirty="0" err="1" smtClean="0"/>
              <a:t>Efrayim</a:t>
            </a:r>
            <a:r>
              <a:rPr lang="en-ZA" dirty="0" smtClean="0"/>
              <a:t>.</a:t>
            </a:r>
          </a:p>
          <a:p>
            <a:r>
              <a:rPr lang="en-ZA" dirty="0" smtClean="0"/>
              <a:t>	     11 - Binyamin: 	</a:t>
            </a:r>
            <a:r>
              <a:rPr lang="en-ZA" dirty="0" err="1" smtClean="0"/>
              <a:t>Bela</a:t>
            </a:r>
            <a:r>
              <a:rPr lang="en-ZA" dirty="0" smtClean="0"/>
              <a:t>, </a:t>
            </a:r>
            <a:r>
              <a:rPr lang="en-ZA" dirty="0" err="1" smtClean="0"/>
              <a:t>Bekher</a:t>
            </a:r>
            <a:r>
              <a:rPr lang="en-ZA" dirty="0" smtClean="0"/>
              <a:t>, </a:t>
            </a:r>
            <a:r>
              <a:rPr lang="en-ZA" dirty="0" err="1" smtClean="0"/>
              <a:t>Ashbel</a:t>
            </a:r>
            <a:r>
              <a:rPr lang="en-ZA" dirty="0" smtClean="0"/>
              <a:t>, Gera, </a:t>
            </a:r>
            <a:r>
              <a:rPr lang="en-ZA" dirty="0" err="1" smtClean="0"/>
              <a:t>Na`aman</a:t>
            </a:r>
            <a:r>
              <a:rPr lang="en-ZA" dirty="0" smtClean="0"/>
              <a:t>, 				</a:t>
            </a:r>
            <a:r>
              <a:rPr lang="en-ZA" dirty="0" err="1" smtClean="0"/>
              <a:t>Echi</a:t>
            </a:r>
            <a:r>
              <a:rPr lang="en-ZA" dirty="0" smtClean="0"/>
              <a:t>, Rosh, </a:t>
            </a:r>
            <a:r>
              <a:rPr lang="en-ZA" dirty="0" err="1" smtClean="0"/>
              <a:t>Mupim</a:t>
            </a:r>
            <a:r>
              <a:rPr lang="en-ZA" dirty="0" smtClean="0"/>
              <a:t>, </a:t>
            </a:r>
            <a:r>
              <a:rPr lang="en-ZA" dirty="0" err="1" smtClean="0"/>
              <a:t>Hupim</a:t>
            </a:r>
            <a:r>
              <a:rPr lang="en-ZA" dirty="0" smtClean="0"/>
              <a:t> and </a:t>
            </a:r>
            <a:r>
              <a:rPr lang="en-ZA" dirty="0" err="1" smtClean="0"/>
              <a:t>Ard</a:t>
            </a:r>
            <a:endParaRPr lang="en-ZA" dirty="0" smtClean="0"/>
          </a:p>
          <a:p>
            <a:r>
              <a:rPr lang="en-ZA" dirty="0" err="1" smtClean="0"/>
              <a:t>Bilhah</a:t>
            </a:r>
            <a:r>
              <a:rPr lang="en-ZA" dirty="0" smtClean="0"/>
              <a:t>:       2 - Dan: 	</a:t>
            </a:r>
            <a:r>
              <a:rPr lang="en-ZA" dirty="0" err="1" smtClean="0"/>
              <a:t>Hushim</a:t>
            </a:r>
            <a:r>
              <a:rPr lang="en-ZA" dirty="0" smtClean="0"/>
              <a:t>. </a:t>
            </a:r>
          </a:p>
          <a:p>
            <a:r>
              <a:rPr lang="en-ZA" dirty="0" smtClean="0"/>
              <a:t>	     5 - </a:t>
            </a:r>
            <a:r>
              <a:rPr lang="en-ZA" dirty="0" err="1" smtClean="0"/>
              <a:t>Naftali</a:t>
            </a:r>
            <a:r>
              <a:rPr lang="en-ZA" dirty="0" smtClean="0"/>
              <a:t>: 	</a:t>
            </a:r>
            <a:r>
              <a:rPr lang="en-ZA" dirty="0" err="1" smtClean="0"/>
              <a:t>Yachtze'el</a:t>
            </a:r>
            <a:r>
              <a:rPr lang="en-ZA" dirty="0" smtClean="0"/>
              <a:t>, </a:t>
            </a:r>
            <a:r>
              <a:rPr lang="en-ZA" dirty="0" err="1" smtClean="0"/>
              <a:t>Guni</a:t>
            </a:r>
            <a:r>
              <a:rPr lang="en-ZA" dirty="0" smtClean="0"/>
              <a:t>, </a:t>
            </a:r>
            <a:r>
              <a:rPr lang="en-ZA" dirty="0" err="1" smtClean="0"/>
              <a:t>Yetzer</a:t>
            </a:r>
            <a:r>
              <a:rPr lang="en-ZA" dirty="0" smtClean="0"/>
              <a:t> and </a:t>
            </a:r>
            <a:r>
              <a:rPr lang="en-ZA" dirty="0" err="1" smtClean="0"/>
              <a:t>Shillem</a:t>
            </a:r>
            <a:endParaRPr lang="en-ZA" dirty="0" smtClean="0"/>
          </a:p>
          <a:p>
            <a:pPr algn="ctr"/>
            <a:r>
              <a:rPr lang="en-ZA" i="1" dirty="0" smtClean="0">
                <a:solidFill>
                  <a:srgbClr val="004821"/>
                </a:solidFill>
              </a:rPr>
              <a:t>All the beings who went with </a:t>
            </a:r>
            <a:r>
              <a:rPr lang="en-ZA" i="1" dirty="0" err="1" smtClean="0">
                <a:solidFill>
                  <a:srgbClr val="004821"/>
                </a:solidFill>
              </a:rPr>
              <a:t>Yaʽaqob</a:t>
            </a:r>
            <a:r>
              <a:rPr lang="en-ZA" i="1" dirty="0" smtClean="0">
                <a:solidFill>
                  <a:srgbClr val="004821"/>
                </a:solidFill>
              </a:rPr>
              <a:t>̱ to </a:t>
            </a:r>
            <a:r>
              <a:rPr lang="en-ZA" i="1" dirty="0" err="1" smtClean="0">
                <a:solidFill>
                  <a:srgbClr val="004821"/>
                </a:solidFill>
              </a:rPr>
              <a:t>Mitsrayim</a:t>
            </a:r>
            <a:r>
              <a:rPr lang="en-ZA" i="1" dirty="0" smtClean="0">
                <a:solidFill>
                  <a:srgbClr val="004821"/>
                </a:solidFill>
              </a:rPr>
              <a:t>, who came from his body, besides </a:t>
            </a:r>
            <a:r>
              <a:rPr lang="en-ZA" i="1" dirty="0" err="1" smtClean="0">
                <a:solidFill>
                  <a:srgbClr val="004821"/>
                </a:solidFill>
              </a:rPr>
              <a:t>Yaʽaqoḇ’s</a:t>
            </a:r>
            <a:r>
              <a:rPr lang="en-ZA" i="1" dirty="0" smtClean="0">
                <a:solidFill>
                  <a:srgbClr val="004821"/>
                </a:solidFill>
              </a:rPr>
              <a:t> sons’ wives, were sixty-six beings in all. </a:t>
            </a:r>
            <a:r>
              <a:rPr lang="en-ZA" b="1" i="1" dirty="0" smtClean="0">
                <a:solidFill>
                  <a:srgbClr val="004821"/>
                </a:solidFill>
              </a:rPr>
              <a:t>(</a:t>
            </a:r>
            <a:r>
              <a:rPr lang="en-ZA" b="1" i="1" dirty="0" smtClean="0">
                <a:solidFill>
                  <a:srgbClr val="004821"/>
                </a:solidFill>
              </a:rPr>
              <a:t>Genesis 46:26)</a:t>
            </a:r>
          </a:p>
          <a:p>
            <a:r>
              <a:rPr lang="en-ZA" dirty="0" smtClean="0"/>
              <a:t>33+16+14+7=70 less four sons from sons wives = 66 </a:t>
            </a:r>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35</a:t>
            </a:fld>
            <a:endParaRPr lang="en-ZA"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SEVENTY NATIONS</a:t>
            </a:r>
            <a:endParaRPr lang="en-ZA" dirty="0"/>
          </a:p>
        </p:txBody>
      </p:sp>
      <p:sp>
        <p:nvSpPr>
          <p:cNvPr id="3" name="Content Placeholder 2"/>
          <p:cNvSpPr>
            <a:spLocks noGrp="1"/>
          </p:cNvSpPr>
          <p:nvPr>
            <p:ph idx="1"/>
          </p:nvPr>
        </p:nvSpPr>
        <p:spPr/>
        <p:txBody>
          <a:bodyPr>
            <a:noAutofit/>
          </a:bodyPr>
          <a:lstStyle/>
          <a:p>
            <a:pPr algn="just">
              <a:lnSpc>
                <a:spcPts val="2600"/>
              </a:lnSpc>
            </a:pPr>
            <a:r>
              <a:rPr lang="en-ZA" b="0" dirty="0" smtClean="0"/>
              <a:t>The rabbis teach that these seventy beings represent the seventy nations that made up the world in those days. Further, that while there may be many more today, they all stem from these seventy, which began with the scattering of people at the Tower of Babel. Seventy is the numeric value of the letter “</a:t>
            </a:r>
            <a:r>
              <a:rPr lang="en-ZA" b="0" i="1" dirty="0" err="1" smtClean="0"/>
              <a:t>ayin</a:t>
            </a:r>
            <a:r>
              <a:rPr lang="en-ZA" b="0" i="1" dirty="0" smtClean="0"/>
              <a:t>” </a:t>
            </a:r>
            <a:r>
              <a:rPr lang="en-ZA" b="0" dirty="0" smtClean="0"/>
              <a:t>which is the </a:t>
            </a:r>
            <a:r>
              <a:rPr lang="en-ZA" b="0" i="1" dirty="0" smtClean="0"/>
              <a:t>“eye” or “fountain”,</a:t>
            </a:r>
            <a:r>
              <a:rPr lang="en-ZA" b="0" dirty="0" smtClean="0"/>
              <a:t> which is the “</a:t>
            </a:r>
            <a:r>
              <a:rPr lang="en-ZA" b="0" i="1" dirty="0" smtClean="0"/>
              <a:t>source</a:t>
            </a:r>
            <a:r>
              <a:rPr lang="en-ZA" b="0" dirty="0" smtClean="0"/>
              <a:t>”. They teach that in his going, </a:t>
            </a:r>
            <a:r>
              <a:rPr lang="en-ZA" b="0" dirty="0" err="1" smtClean="0"/>
              <a:t>Ya’aqob</a:t>
            </a:r>
            <a:r>
              <a:rPr lang="en-ZA" b="0" dirty="0" smtClean="0"/>
              <a:t> went down into Egypt for all mankind; so that in </a:t>
            </a:r>
            <a:r>
              <a:rPr lang="en-ZA" b="0" dirty="0" err="1" smtClean="0"/>
              <a:t>Yisra’el’s</a:t>
            </a:r>
            <a:r>
              <a:rPr lang="en-ZA" b="0" dirty="0" smtClean="0"/>
              <a:t> “</a:t>
            </a:r>
            <a:r>
              <a:rPr lang="en-ZA" b="0" i="1" dirty="0" smtClean="0"/>
              <a:t>coming out”, </a:t>
            </a:r>
            <a:r>
              <a:rPr lang="en-ZA" b="0" dirty="0" smtClean="0"/>
              <a:t>he could lead the rest of the world in coming out of paganism and bondage. </a:t>
            </a:r>
          </a:p>
          <a:p>
            <a:pPr>
              <a:lnSpc>
                <a:spcPts val="2600"/>
              </a:lnSpc>
            </a:pPr>
            <a:r>
              <a:rPr lang="en-ZA" b="0" dirty="0" smtClean="0"/>
              <a:t>Seventy also is the number of the </a:t>
            </a:r>
            <a:r>
              <a:rPr lang="en-ZA" b="0" i="1" dirty="0" smtClean="0"/>
              <a:t>“elders</a:t>
            </a:r>
            <a:r>
              <a:rPr lang="en-ZA" b="0" dirty="0" smtClean="0"/>
              <a:t>” of </a:t>
            </a:r>
            <a:r>
              <a:rPr lang="en-ZA" b="0" dirty="0" err="1" smtClean="0"/>
              <a:t>Yisra’el</a:t>
            </a:r>
            <a:r>
              <a:rPr lang="en-ZA" b="0" dirty="0" smtClean="0"/>
              <a:t> that Moshe appointed as the </a:t>
            </a:r>
            <a:r>
              <a:rPr lang="en-ZA" b="0" i="1" dirty="0" smtClean="0"/>
              <a:t>“Great Tribunal” or “the Great Assembly</a:t>
            </a:r>
            <a:r>
              <a:rPr lang="en-ZA" b="0" dirty="0" smtClean="0"/>
              <a:t>” and </a:t>
            </a:r>
            <a:r>
              <a:rPr lang="he-IL" dirty="0" smtClean="0"/>
              <a:t>יהושע</a:t>
            </a:r>
            <a:r>
              <a:rPr lang="en-ZA" b="0" dirty="0" smtClean="0"/>
              <a:t> </a:t>
            </a:r>
            <a:r>
              <a:rPr lang="en-ZA" b="0" dirty="0" smtClean="0"/>
              <a:t>sent out seventy of His “</a:t>
            </a:r>
            <a:r>
              <a:rPr lang="en-ZA" b="0" i="1" dirty="0" smtClean="0"/>
              <a:t>taught ones” in </a:t>
            </a:r>
            <a:r>
              <a:rPr lang="en-ZA" b="0" dirty="0" smtClean="0"/>
              <a:t>power and spirit to begin the spreading of the </a:t>
            </a:r>
            <a:r>
              <a:rPr lang="en-ZA" b="0" i="1" dirty="0" smtClean="0"/>
              <a:t>“</a:t>
            </a:r>
            <a:r>
              <a:rPr lang="en-ZA" b="0" i="1" dirty="0" err="1" smtClean="0"/>
              <a:t>Tov</a:t>
            </a:r>
            <a:r>
              <a:rPr lang="en-ZA" b="0" i="1" dirty="0" smtClean="0"/>
              <a:t> News” </a:t>
            </a:r>
            <a:r>
              <a:rPr lang="en-ZA" b="0" dirty="0" smtClean="0"/>
              <a:t>of the Restoration (or </a:t>
            </a:r>
            <a:r>
              <a:rPr lang="en-ZA" b="0" dirty="0" err="1" smtClean="0"/>
              <a:t>Tikkun</a:t>
            </a:r>
            <a:r>
              <a:rPr lang="en-ZA" b="0" dirty="0" smtClean="0"/>
              <a:t>) of the Kingdom to </a:t>
            </a:r>
            <a:r>
              <a:rPr lang="en-ZA" b="0" dirty="0" smtClean="0"/>
              <a:t>Israel. </a:t>
            </a:r>
            <a:endParaRPr lang="en-ZA" b="0"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36</a:t>
            </a:fld>
            <a:endParaRPr lang="en-ZA"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70 or 75</a:t>
            </a:r>
            <a:endParaRPr lang="en-ZA" dirty="0"/>
          </a:p>
        </p:txBody>
      </p:sp>
      <p:sp>
        <p:nvSpPr>
          <p:cNvPr id="3" name="Content Placeholder 2"/>
          <p:cNvSpPr>
            <a:spLocks noGrp="1"/>
          </p:cNvSpPr>
          <p:nvPr>
            <p:ph idx="1"/>
          </p:nvPr>
        </p:nvSpPr>
        <p:spPr/>
        <p:txBody>
          <a:bodyPr>
            <a:noAutofit/>
          </a:bodyPr>
          <a:lstStyle/>
          <a:p>
            <a:pPr algn="just">
              <a:lnSpc>
                <a:spcPts val="2100"/>
              </a:lnSpc>
            </a:pPr>
            <a:r>
              <a:rPr lang="en-ZA" b="0" dirty="0" smtClean="0">
                <a:solidFill>
                  <a:schemeClr val="accent3">
                    <a:lumMod val="50000"/>
                  </a:schemeClr>
                </a:solidFill>
              </a:rPr>
              <a:t>There is however a discrepancy Acts 7:9-15, here it mentions seventy five people.  </a:t>
            </a:r>
            <a:endParaRPr lang="en-ZA" dirty="0" smtClean="0">
              <a:solidFill>
                <a:schemeClr val="accent3">
                  <a:lumMod val="50000"/>
                </a:schemeClr>
              </a:solidFill>
            </a:endParaRPr>
          </a:p>
          <a:p>
            <a:pPr algn="ctr">
              <a:lnSpc>
                <a:spcPts val="2100"/>
              </a:lnSpc>
            </a:pPr>
            <a:r>
              <a:rPr lang="en-ZA" i="1" dirty="0" smtClean="0">
                <a:solidFill>
                  <a:srgbClr val="004821"/>
                </a:solidFill>
              </a:rPr>
              <a:t>“And the ancestors, becoming jealous, sold </a:t>
            </a:r>
            <a:r>
              <a:rPr lang="en-ZA" i="1" dirty="0" err="1" smtClean="0">
                <a:solidFill>
                  <a:srgbClr val="004821"/>
                </a:solidFill>
              </a:rPr>
              <a:t>Yosĕph</a:t>
            </a:r>
            <a:r>
              <a:rPr lang="en-ZA" i="1" dirty="0" smtClean="0">
                <a:solidFill>
                  <a:srgbClr val="004821"/>
                </a:solidFill>
              </a:rPr>
              <a:t> into </a:t>
            </a:r>
            <a:r>
              <a:rPr lang="en-ZA" i="1" dirty="0" err="1" smtClean="0">
                <a:solidFill>
                  <a:srgbClr val="004821"/>
                </a:solidFill>
              </a:rPr>
              <a:t>Mitsrayim</a:t>
            </a:r>
            <a:r>
              <a:rPr lang="en-ZA" i="1" dirty="0" smtClean="0">
                <a:solidFill>
                  <a:srgbClr val="004821"/>
                </a:solidFill>
              </a:rPr>
              <a:t>. But Elohim was with him, and delivered him out of all his afflictions, and gave him favour and wisdom before Pharaoh, sovereign of </a:t>
            </a:r>
            <a:r>
              <a:rPr lang="en-ZA" i="1" dirty="0" err="1" smtClean="0">
                <a:solidFill>
                  <a:srgbClr val="004821"/>
                </a:solidFill>
              </a:rPr>
              <a:t>Mitsrayim</a:t>
            </a:r>
            <a:r>
              <a:rPr lang="en-ZA" i="1" dirty="0" smtClean="0">
                <a:solidFill>
                  <a:srgbClr val="004821"/>
                </a:solidFill>
              </a:rPr>
              <a:t>. And he appointed him governor over </a:t>
            </a:r>
            <a:r>
              <a:rPr lang="en-ZA" i="1" dirty="0" err="1" smtClean="0">
                <a:solidFill>
                  <a:srgbClr val="004821"/>
                </a:solidFill>
              </a:rPr>
              <a:t>Mitsrayim</a:t>
            </a:r>
            <a:r>
              <a:rPr lang="en-ZA" i="1" dirty="0" smtClean="0">
                <a:solidFill>
                  <a:srgbClr val="004821"/>
                </a:solidFill>
              </a:rPr>
              <a:t> and all his house. “Then a scarcity of food and great distress came over all the land of </a:t>
            </a:r>
            <a:r>
              <a:rPr lang="en-ZA" i="1" dirty="0" err="1" smtClean="0">
                <a:solidFill>
                  <a:srgbClr val="004821"/>
                </a:solidFill>
              </a:rPr>
              <a:t>Mitsrayim</a:t>
            </a:r>
            <a:r>
              <a:rPr lang="en-ZA" i="1" dirty="0" smtClean="0">
                <a:solidFill>
                  <a:srgbClr val="004821"/>
                </a:solidFill>
              </a:rPr>
              <a:t> and </a:t>
            </a:r>
            <a:r>
              <a:rPr lang="en-ZA" i="1" dirty="0" err="1" smtClean="0">
                <a:solidFill>
                  <a:srgbClr val="004821"/>
                </a:solidFill>
              </a:rPr>
              <a:t>Kena‘an</a:t>
            </a:r>
            <a:r>
              <a:rPr lang="en-ZA" i="1" dirty="0" smtClean="0">
                <a:solidFill>
                  <a:srgbClr val="004821"/>
                </a:solidFill>
              </a:rPr>
              <a:t>, and our fathers found no food. “But </a:t>
            </a:r>
            <a:r>
              <a:rPr lang="en-ZA" i="1" dirty="0" err="1" smtClean="0">
                <a:solidFill>
                  <a:srgbClr val="004821"/>
                </a:solidFill>
              </a:rPr>
              <a:t>Yaʽaqob</a:t>
            </a:r>
            <a:r>
              <a:rPr lang="en-ZA" i="1" dirty="0" smtClean="0">
                <a:solidFill>
                  <a:srgbClr val="004821"/>
                </a:solidFill>
              </a:rPr>
              <a:t>̱ heard that there was grain in </a:t>
            </a:r>
            <a:r>
              <a:rPr lang="en-ZA" i="1" dirty="0" err="1" smtClean="0">
                <a:solidFill>
                  <a:srgbClr val="004821"/>
                </a:solidFill>
              </a:rPr>
              <a:t>Mitsrayim</a:t>
            </a:r>
            <a:r>
              <a:rPr lang="en-ZA" i="1" dirty="0" smtClean="0">
                <a:solidFill>
                  <a:srgbClr val="004821"/>
                </a:solidFill>
              </a:rPr>
              <a:t>, and he sent out our fathers the first time, and at the second time </a:t>
            </a:r>
            <a:r>
              <a:rPr lang="en-ZA" i="1" dirty="0" err="1" smtClean="0">
                <a:solidFill>
                  <a:srgbClr val="004821"/>
                </a:solidFill>
              </a:rPr>
              <a:t>Yosĕph</a:t>
            </a:r>
            <a:r>
              <a:rPr lang="en-ZA" i="1" dirty="0" smtClean="0">
                <a:solidFill>
                  <a:srgbClr val="004821"/>
                </a:solidFill>
              </a:rPr>
              <a:t> was made known to his brothers, and </a:t>
            </a:r>
            <a:r>
              <a:rPr lang="en-ZA" i="1" dirty="0" err="1" smtClean="0">
                <a:solidFill>
                  <a:srgbClr val="004821"/>
                </a:solidFill>
              </a:rPr>
              <a:t>Yosĕph’s</a:t>
            </a:r>
            <a:r>
              <a:rPr lang="en-ZA" i="1" dirty="0" smtClean="0">
                <a:solidFill>
                  <a:srgbClr val="004821"/>
                </a:solidFill>
              </a:rPr>
              <a:t> race became known to the Pharaoh. “And </a:t>
            </a:r>
            <a:r>
              <a:rPr lang="en-ZA" i="1" dirty="0" err="1" smtClean="0">
                <a:solidFill>
                  <a:srgbClr val="004821"/>
                </a:solidFill>
              </a:rPr>
              <a:t>Yosĕph</a:t>
            </a:r>
            <a:r>
              <a:rPr lang="en-ZA" i="1" dirty="0" smtClean="0">
                <a:solidFill>
                  <a:srgbClr val="004821"/>
                </a:solidFill>
              </a:rPr>
              <a:t> sent and called his father </a:t>
            </a:r>
            <a:r>
              <a:rPr lang="en-ZA" i="1" dirty="0" err="1" smtClean="0">
                <a:solidFill>
                  <a:srgbClr val="004821"/>
                </a:solidFill>
              </a:rPr>
              <a:t>Yaʽaqob</a:t>
            </a:r>
            <a:r>
              <a:rPr lang="en-ZA" i="1" dirty="0" smtClean="0">
                <a:solidFill>
                  <a:srgbClr val="004821"/>
                </a:solidFill>
              </a:rPr>
              <a:t>̱ and all his relatives to him, seventy-five people. “And </a:t>
            </a:r>
            <a:r>
              <a:rPr lang="en-ZA" i="1" dirty="0" err="1" smtClean="0">
                <a:solidFill>
                  <a:srgbClr val="004821"/>
                </a:solidFill>
              </a:rPr>
              <a:t>Yaʽaqob</a:t>
            </a:r>
            <a:r>
              <a:rPr lang="en-ZA" i="1" dirty="0" smtClean="0">
                <a:solidFill>
                  <a:srgbClr val="004821"/>
                </a:solidFill>
              </a:rPr>
              <a:t>̱ went down to </a:t>
            </a:r>
            <a:r>
              <a:rPr lang="en-ZA" i="1" dirty="0" err="1" smtClean="0">
                <a:solidFill>
                  <a:srgbClr val="004821"/>
                </a:solidFill>
              </a:rPr>
              <a:t>Mitsrayim</a:t>
            </a:r>
            <a:r>
              <a:rPr lang="en-ZA" i="1" dirty="0" smtClean="0">
                <a:solidFill>
                  <a:srgbClr val="004821"/>
                </a:solidFill>
              </a:rPr>
              <a:t>, and died, he and our fathers, </a:t>
            </a:r>
            <a:r>
              <a:rPr lang="en-ZA" b="1" i="1" dirty="0" smtClean="0">
                <a:solidFill>
                  <a:srgbClr val="004821"/>
                </a:solidFill>
              </a:rPr>
              <a:t>(</a:t>
            </a:r>
            <a:r>
              <a:rPr lang="en-ZA" b="1" i="1" dirty="0" smtClean="0">
                <a:solidFill>
                  <a:srgbClr val="004821"/>
                </a:solidFill>
              </a:rPr>
              <a:t>Acts 7:9-15)</a:t>
            </a:r>
          </a:p>
          <a:p>
            <a:pPr algn="just">
              <a:lnSpc>
                <a:spcPts val="2100"/>
              </a:lnSpc>
            </a:pPr>
            <a:r>
              <a:rPr lang="en-ZA" b="0" dirty="0" smtClean="0">
                <a:solidFill>
                  <a:schemeClr val="accent3">
                    <a:lumMod val="50000"/>
                  </a:schemeClr>
                </a:solidFill>
              </a:rPr>
              <a:t>We </a:t>
            </a:r>
            <a:r>
              <a:rPr lang="en-ZA" b="0" dirty="0" smtClean="0">
                <a:solidFill>
                  <a:schemeClr val="accent3">
                    <a:lumMod val="50000"/>
                  </a:schemeClr>
                </a:solidFill>
              </a:rPr>
              <a:t>can now include Jacob</a:t>
            </a:r>
            <a:r>
              <a:rPr lang="en-ZA" b="0" dirty="0" smtClean="0">
                <a:solidFill>
                  <a:schemeClr val="accent3">
                    <a:lumMod val="50000"/>
                  </a:schemeClr>
                </a:solidFill>
              </a:rPr>
              <a:t>, </a:t>
            </a:r>
            <a:r>
              <a:rPr lang="en-ZA" b="0" dirty="0" smtClean="0">
                <a:solidFill>
                  <a:schemeClr val="accent3">
                    <a:lumMod val="50000"/>
                  </a:schemeClr>
                </a:solidFill>
              </a:rPr>
              <a:t>Leah, </a:t>
            </a:r>
            <a:r>
              <a:rPr lang="en-ZA" b="0" dirty="0" err="1" smtClean="0">
                <a:solidFill>
                  <a:schemeClr val="accent3">
                    <a:lumMod val="50000"/>
                  </a:schemeClr>
                </a:solidFill>
              </a:rPr>
              <a:t>Zilpah</a:t>
            </a:r>
            <a:r>
              <a:rPr lang="en-ZA" b="0" dirty="0" smtClean="0">
                <a:solidFill>
                  <a:schemeClr val="accent3">
                    <a:lumMod val="50000"/>
                  </a:schemeClr>
                </a:solidFill>
              </a:rPr>
              <a:t>, </a:t>
            </a:r>
            <a:r>
              <a:rPr lang="en-ZA" b="0" dirty="0" err="1" smtClean="0">
                <a:solidFill>
                  <a:schemeClr val="accent3">
                    <a:lumMod val="50000"/>
                  </a:schemeClr>
                </a:solidFill>
              </a:rPr>
              <a:t>Bilhah</a:t>
            </a:r>
            <a:r>
              <a:rPr lang="en-ZA" b="0" dirty="0" smtClean="0">
                <a:solidFill>
                  <a:schemeClr val="accent3">
                    <a:lumMod val="50000"/>
                  </a:schemeClr>
                </a:solidFill>
              </a:rPr>
              <a:t> and </a:t>
            </a:r>
            <a:r>
              <a:rPr lang="en-ZA" b="1" dirty="0" smtClean="0">
                <a:solidFill>
                  <a:schemeClr val="accent3">
                    <a:lumMod val="50000"/>
                  </a:schemeClr>
                </a:solidFill>
              </a:rPr>
              <a:t>WHO</a:t>
            </a:r>
            <a:r>
              <a:rPr lang="en-ZA" b="0" dirty="0" smtClean="0">
                <a:solidFill>
                  <a:schemeClr val="accent3">
                    <a:lumMod val="50000"/>
                  </a:schemeClr>
                </a:solidFill>
              </a:rPr>
              <a:t> is number seventy five. </a:t>
            </a:r>
          </a:p>
          <a:p>
            <a:pPr algn="ctr">
              <a:lnSpc>
                <a:spcPts val="2100"/>
              </a:lnSpc>
            </a:pPr>
            <a:r>
              <a:rPr lang="en-ZA" i="1" dirty="0" smtClean="0">
                <a:solidFill>
                  <a:srgbClr val="004821"/>
                </a:solidFill>
              </a:rPr>
              <a:t>“I Myself am going down with you to </a:t>
            </a:r>
            <a:r>
              <a:rPr lang="en-ZA" i="1" dirty="0" err="1" smtClean="0">
                <a:solidFill>
                  <a:srgbClr val="004821"/>
                </a:solidFill>
              </a:rPr>
              <a:t>Mitsrayim</a:t>
            </a:r>
            <a:r>
              <a:rPr lang="en-ZA" i="1" dirty="0" smtClean="0">
                <a:solidFill>
                  <a:srgbClr val="004821"/>
                </a:solidFill>
              </a:rPr>
              <a:t> and I Myself shall certainly bring you up again. And let </a:t>
            </a:r>
            <a:r>
              <a:rPr lang="en-ZA" i="1" dirty="0" err="1" smtClean="0">
                <a:solidFill>
                  <a:srgbClr val="004821"/>
                </a:solidFill>
              </a:rPr>
              <a:t>Yosĕph</a:t>
            </a:r>
            <a:r>
              <a:rPr lang="en-ZA" i="1" dirty="0" smtClean="0">
                <a:solidFill>
                  <a:srgbClr val="004821"/>
                </a:solidFill>
              </a:rPr>
              <a:t> put his hand on your eyes.” </a:t>
            </a:r>
            <a:r>
              <a:rPr lang="en-ZA" b="1" i="1" dirty="0" smtClean="0">
                <a:solidFill>
                  <a:srgbClr val="004821"/>
                </a:solidFill>
              </a:rPr>
              <a:t>(</a:t>
            </a:r>
            <a:r>
              <a:rPr lang="en-ZA" b="1" i="1" dirty="0" smtClean="0">
                <a:solidFill>
                  <a:srgbClr val="004821"/>
                </a:solidFill>
              </a:rPr>
              <a:t>Genesis 46:4</a:t>
            </a:r>
            <a:r>
              <a:rPr lang="en-ZA" b="1" i="1" dirty="0" smtClean="0">
                <a:solidFill>
                  <a:srgbClr val="004821"/>
                </a:solidFill>
              </a:rPr>
              <a:t>)</a:t>
            </a:r>
            <a:endParaRPr lang="en-ZA" dirty="0" smtClean="0"/>
          </a:p>
        </p:txBody>
      </p:sp>
      <p:sp>
        <p:nvSpPr>
          <p:cNvPr id="4" name="Slide Number Placeholder 3"/>
          <p:cNvSpPr>
            <a:spLocks noGrp="1"/>
          </p:cNvSpPr>
          <p:nvPr>
            <p:ph type="sldNum" sz="quarter" idx="12"/>
          </p:nvPr>
        </p:nvSpPr>
        <p:spPr>
          <a:xfrm>
            <a:off x="6804248" y="6492875"/>
            <a:ext cx="2133600" cy="365125"/>
          </a:xfrm>
        </p:spPr>
        <p:txBody>
          <a:bodyPr/>
          <a:lstStyle/>
          <a:p>
            <a:pPr>
              <a:defRPr/>
            </a:pPr>
            <a:fld id="{715B7D16-8FAD-4D2D-B977-107333E7495D}" type="slidenum">
              <a:rPr lang="en-ZA" smtClean="0"/>
              <a:pPr>
                <a:defRPr/>
              </a:pPr>
              <a:t>37</a:t>
            </a:fld>
            <a:endParaRPr lang="en-ZA"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GO AND PREPARE</a:t>
            </a:r>
            <a:endParaRPr lang="en-ZA" dirty="0"/>
          </a:p>
        </p:txBody>
      </p:sp>
      <p:sp>
        <p:nvSpPr>
          <p:cNvPr id="3" name="Content Placeholder 2"/>
          <p:cNvSpPr>
            <a:spLocks noGrp="1"/>
          </p:cNvSpPr>
          <p:nvPr>
            <p:ph idx="1"/>
          </p:nvPr>
        </p:nvSpPr>
        <p:spPr/>
        <p:txBody>
          <a:bodyPr>
            <a:normAutofit fontScale="92500"/>
          </a:bodyPr>
          <a:lstStyle/>
          <a:p>
            <a:pPr algn="ctr">
              <a:lnSpc>
                <a:spcPts val="2200"/>
              </a:lnSpc>
            </a:pPr>
            <a:r>
              <a:rPr lang="en-ZA" sz="2400" i="1" dirty="0" smtClean="0">
                <a:solidFill>
                  <a:srgbClr val="004821"/>
                </a:solidFill>
              </a:rPr>
              <a:t>And he sent </a:t>
            </a:r>
            <a:r>
              <a:rPr lang="en-ZA" sz="2400" i="1" dirty="0" err="1" smtClean="0">
                <a:solidFill>
                  <a:srgbClr val="004821"/>
                </a:solidFill>
              </a:rPr>
              <a:t>Yehuḏah</a:t>
            </a:r>
            <a:r>
              <a:rPr lang="en-ZA" sz="2400" i="1" dirty="0" smtClean="0">
                <a:solidFill>
                  <a:srgbClr val="004821"/>
                </a:solidFill>
              </a:rPr>
              <a:t> before him to </a:t>
            </a:r>
            <a:r>
              <a:rPr lang="en-ZA" sz="2400" i="1" dirty="0" err="1" smtClean="0">
                <a:solidFill>
                  <a:srgbClr val="004821"/>
                </a:solidFill>
              </a:rPr>
              <a:t>Yosĕph</a:t>
            </a:r>
            <a:r>
              <a:rPr lang="en-ZA" sz="2400" i="1" dirty="0" smtClean="0">
                <a:solidFill>
                  <a:srgbClr val="004821"/>
                </a:solidFill>
              </a:rPr>
              <a:t>, to point out before him the way to Goshen. </a:t>
            </a:r>
            <a:r>
              <a:rPr lang="en-ZA" sz="2400" b="1" i="1" dirty="0" smtClean="0">
                <a:solidFill>
                  <a:srgbClr val="004821"/>
                </a:solidFill>
              </a:rPr>
              <a:t>…. (Genesis 46:28)</a:t>
            </a:r>
          </a:p>
          <a:p>
            <a:pPr>
              <a:lnSpc>
                <a:spcPts val="2200"/>
              </a:lnSpc>
            </a:pPr>
            <a:r>
              <a:rPr lang="en-ZA" sz="2400" dirty="0" smtClean="0"/>
              <a:t>Judah's noble qualities, which had become increasingly evident as time passed, did not escape the attention of Jacob who was learning to admire and trust them. decided to send Judah ahead to Goshen so Joseph could instruct and supply him in assisting the entire family when they emigrated south. The </a:t>
            </a:r>
            <a:r>
              <a:rPr lang="en-ZA" sz="2400" dirty="0" err="1" smtClean="0"/>
              <a:t>Midrashic</a:t>
            </a:r>
            <a:r>
              <a:rPr lang="en-ZA" sz="2400" dirty="0" smtClean="0"/>
              <a:t> interpretation [</a:t>
            </a:r>
            <a:r>
              <a:rPr lang="en-ZA" sz="2400" dirty="0" err="1" smtClean="0"/>
              <a:t>Rashi</a:t>
            </a:r>
            <a:r>
              <a:rPr lang="en-ZA" sz="2400" dirty="0" smtClean="0"/>
              <a:t>] of Judah's purpose in returning early to Egypt adds a second reason for the mission. The word </a:t>
            </a:r>
            <a:r>
              <a:rPr lang="en-ZA" sz="2400" i="1" dirty="0" smtClean="0"/>
              <a:t>"prepare" </a:t>
            </a:r>
            <a:r>
              <a:rPr lang="en-ZA" sz="2400" dirty="0" smtClean="0"/>
              <a:t>is there interpreted as "teach". It implies that Jacob sent Judah down also to make ready a Yeshiva of some sort, a Torah school, where the family and its descendants could have consistent godly instruction, and help prevent assimilation into the heathen culture. This is said to have established a precedent, which is the priority of a Torah education as the soul of Jewish nation. </a:t>
            </a:r>
          </a:p>
          <a:p>
            <a:pPr algn="ctr">
              <a:lnSpc>
                <a:spcPts val="2200"/>
              </a:lnSpc>
            </a:pPr>
            <a:r>
              <a:rPr lang="en-ZA" sz="2400" i="1" dirty="0" smtClean="0">
                <a:solidFill>
                  <a:srgbClr val="004821"/>
                </a:solidFill>
              </a:rPr>
              <a:t>For it was fitting for Him, because of whom all are and through whom all are, in bringing many sons to esteem, to make the Princely Leader of their deliverance perfect through sufferings. </a:t>
            </a:r>
            <a:r>
              <a:rPr lang="en-ZA" sz="2400" b="1" i="1" dirty="0" smtClean="0">
                <a:solidFill>
                  <a:srgbClr val="004821"/>
                </a:solidFill>
              </a:rPr>
              <a:t>(</a:t>
            </a:r>
            <a:r>
              <a:rPr lang="en-ZA" sz="2400" b="1" i="1" dirty="0" smtClean="0">
                <a:solidFill>
                  <a:srgbClr val="004821"/>
                </a:solidFill>
              </a:rPr>
              <a:t>Hebrews 2:10)</a:t>
            </a:r>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38</a:t>
            </a:fld>
            <a:endParaRPr lang="en-ZA"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PHARAOH DECEIVED</a:t>
            </a:r>
            <a:endParaRPr lang="en-ZA" dirty="0"/>
          </a:p>
        </p:txBody>
      </p:sp>
      <p:sp>
        <p:nvSpPr>
          <p:cNvPr id="3" name="Content Placeholder 2"/>
          <p:cNvSpPr>
            <a:spLocks noGrp="1"/>
          </p:cNvSpPr>
          <p:nvPr>
            <p:ph idx="1"/>
          </p:nvPr>
        </p:nvSpPr>
        <p:spPr/>
        <p:txBody>
          <a:bodyPr>
            <a:noAutofit/>
          </a:bodyPr>
          <a:lstStyle/>
          <a:p>
            <a:pPr algn="ctr">
              <a:lnSpc>
                <a:spcPts val="2100"/>
              </a:lnSpc>
            </a:pPr>
            <a:r>
              <a:rPr lang="en-ZA" i="1" dirty="0" smtClean="0">
                <a:solidFill>
                  <a:srgbClr val="004821"/>
                </a:solidFill>
              </a:rPr>
              <a:t>And </a:t>
            </a:r>
            <a:r>
              <a:rPr lang="en-ZA" i="1" dirty="0" err="1" smtClean="0">
                <a:solidFill>
                  <a:srgbClr val="004821"/>
                </a:solidFill>
              </a:rPr>
              <a:t>Yosĕph</a:t>
            </a:r>
            <a:r>
              <a:rPr lang="en-ZA" i="1" dirty="0" smtClean="0">
                <a:solidFill>
                  <a:srgbClr val="004821"/>
                </a:solidFill>
              </a:rPr>
              <a:t> said .. “I am going up to inform Pharaoh, and say to him, ‘My brothers and those of my father’s house, who were in the land of </a:t>
            </a:r>
            <a:r>
              <a:rPr lang="en-ZA" i="1" dirty="0" err="1" smtClean="0">
                <a:solidFill>
                  <a:srgbClr val="004821"/>
                </a:solidFill>
              </a:rPr>
              <a:t>Kenaʽan</a:t>
            </a:r>
            <a:r>
              <a:rPr lang="en-ZA" i="1" dirty="0" smtClean="0">
                <a:solidFill>
                  <a:srgbClr val="004821"/>
                </a:solidFill>
              </a:rPr>
              <a:t>, have come to me. ‘And the men are shepherds, that they have been men of livestock, and they have brought their flocks and their herds, and all that they have</a:t>
            </a:r>
            <a:r>
              <a:rPr lang="en-ZA" b="1" i="1" dirty="0" smtClean="0">
                <a:solidFill>
                  <a:srgbClr val="004821"/>
                </a:solidFill>
              </a:rPr>
              <a:t>.’ (Genesis 46:31-32)</a:t>
            </a:r>
          </a:p>
          <a:p>
            <a:pPr>
              <a:lnSpc>
                <a:spcPts val="2100"/>
              </a:lnSpc>
            </a:pPr>
            <a:r>
              <a:rPr lang="en-US" dirty="0" smtClean="0"/>
              <a:t>Joseph had demonstrated wisdom and love for his brethren in his words to Pharaoh. He wanted to be sure his family would be secure in Goshen, away from the corruptive influence of Egypt's heathen society. To discourage the monarch from recruiting court officials and dignitaries from the intelligent and gifted family that produced Joseph, he instructed his family ahead of time to inform Pharaoh that they were simply shepherds and herdsmen, occupations the animal-worshipping Egyptians despised. Then, when the interview with Pharaoh came, Joseph selected the least impressive individuals to speak before the Egyptian leader. After listening to the (probably rehearsed and staged)  presentation, Pharaoh underestimated (as planned) the brethren, concluded that Joseph was an anomaly, and judged that his family was suited only for shepherding. So, Pharaoh left them alone in Goshen.</a:t>
            </a:r>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39</a:t>
            </a:fld>
            <a:endParaRPr lang="en-ZA"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SHEPHERDS</a:t>
            </a:r>
            <a:endParaRPr lang="en-ZA" dirty="0"/>
          </a:p>
        </p:txBody>
      </p:sp>
      <p:sp>
        <p:nvSpPr>
          <p:cNvPr id="3" name="Content Placeholder 2"/>
          <p:cNvSpPr>
            <a:spLocks noGrp="1"/>
          </p:cNvSpPr>
          <p:nvPr>
            <p:ph idx="1"/>
          </p:nvPr>
        </p:nvSpPr>
        <p:spPr/>
        <p:txBody>
          <a:bodyPr>
            <a:normAutofit/>
          </a:bodyPr>
          <a:lstStyle/>
          <a:p>
            <a:pPr>
              <a:lnSpc>
                <a:spcPts val="2100"/>
              </a:lnSpc>
            </a:pPr>
            <a:r>
              <a:rPr lang="en-ZA" dirty="0" smtClean="0"/>
              <a:t>Israelites are set-apart in Egypt as “</a:t>
            </a:r>
            <a:r>
              <a:rPr lang="en-ZA" i="1" dirty="0" smtClean="0"/>
              <a:t>shepherds.</a:t>
            </a:r>
            <a:r>
              <a:rPr lang="en-ZA" dirty="0" smtClean="0"/>
              <a:t>” Sometimes it seems that Joseph and his brothers placed more emphasis on their flocks than on their families (46:32). </a:t>
            </a:r>
          </a:p>
          <a:p>
            <a:pPr>
              <a:lnSpc>
                <a:spcPts val="2100"/>
              </a:lnSpc>
            </a:pPr>
            <a:r>
              <a:rPr lang="en-ZA" b="1" dirty="0" smtClean="0"/>
              <a:t>Significance:</a:t>
            </a:r>
          </a:p>
          <a:p>
            <a:pPr marL="174625" indent="-174625">
              <a:lnSpc>
                <a:spcPts val="2100"/>
              </a:lnSpc>
              <a:buFont typeface="Arial" pitchFamily="34" charset="0"/>
              <a:buChar char="•"/>
            </a:pPr>
            <a:r>
              <a:rPr lang="en-ZA" dirty="0" smtClean="0"/>
              <a:t>Shepherds care for and protect their sheep. </a:t>
            </a:r>
          </a:p>
          <a:p>
            <a:pPr marL="174625" indent="-174625">
              <a:lnSpc>
                <a:spcPts val="2100"/>
              </a:lnSpc>
              <a:buFont typeface="Arial" pitchFamily="34" charset="0"/>
              <a:buChar char="•"/>
            </a:pPr>
            <a:r>
              <a:rPr lang="en-ZA" dirty="0" smtClean="0"/>
              <a:t>They are willing to give up their lives for their sheep. </a:t>
            </a:r>
          </a:p>
          <a:p>
            <a:pPr marL="174625" indent="-174625">
              <a:lnSpc>
                <a:spcPts val="2100"/>
              </a:lnSpc>
              <a:buFont typeface="Arial" pitchFamily="34" charset="0"/>
              <a:buChar char="•"/>
            </a:pPr>
            <a:r>
              <a:rPr lang="en-ZA" dirty="0" smtClean="0"/>
              <a:t>Shepherding is what Israelites do. </a:t>
            </a:r>
          </a:p>
          <a:p>
            <a:pPr>
              <a:lnSpc>
                <a:spcPts val="2100"/>
              </a:lnSpc>
            </a:pPr>
            <a:r>
              <a:rPr lang="en-ZA" dirty="0" smtClean="0"/>
              <a:t>If we are Israelites, then we should be nourishing and protecting the flock. Joseph played the shepherd role in his position as he tended to and nourished his family: We are told that the first shepherd was Abel </a:t>
            </a:r>
            <a:r>
              <a:rPr lang="en-ZA" dirty="0" smtClean="0"/>
              <a:t>(</a:t>
            </a:r>
            <a:r>
              <a:rPr lang="en-ZA" i="1" dirty="0" smtClean="0">
                <a:solidFill>
                  <a:srgbClr val="004821"/>
                </a:solidFill>
              </a:rPr>
              <a:t>Genesis </a:t>
            </a:r>
            <a:r>
              <a:rPr lang="en-ZA" i="1" dirty="0" smtClean="0">
                <a:solidFill>
                  <a:srgbClr val="004821"/>
                </a:solidFill>
              </a:rPr>
              <a:t>4:2)</a:t>
            </a:r>
          </a:p>
          <a:p>
            <a:pPr algn="ctr"/>
            <a:r>
              <a:rPr lang="en-ZA" i="1" dirty="0" smtClean="0">
                <a:solidFill>
                  <a:srgbClr val="004821"/>
                </a:solidFill>
              </a:rPr>
              <a:t>“I am the good shepherd</a:t>
            </a:r>
            <a:r>
              <a:rPr lang="en-ZA" i="1" dirty="0" smtClean="0">
                <a:solidFill>
                  <a:srgbClr val="004821"/>
                </a:solidFill>
              </a:rPr>
              <a:t>. </a:t>
            </a:r>
            <a:r>
              <a:rPr lang="en-ZA" i="1" dirty="0" smtClean="0">
                <a:solidFill>
                  <a:srgbClr val="004821"/>
                </a:solidFill>
              </a:rPr>
              <a:t>And I know Mine, and Mine know Me, Footnote: </a:t>
            </a:r>
            <a:r>
              <a:rPr lang="en-ZA" i="1" dirty="0" smtClean="0">
                <a:solidFill>
                  <a:srgbClr val="004821"/>
                </a:solidFill>
              </a:rPr>
              <a:t>even </a:t>
            </a:r>
            <a:r>
              <a:rPr lang="en-ZA" i="1" dirty="0" smtClean="0">
                <a:solidFill>
                  <a:srgbClr val="004821"/>
                </a:solidFill>
              </a:rPr>
              <a:t>as the Father knows Me, and I know the Father. And I lay down My life for the sheep. “And other sheep I have which are not of this fold – I have to bring them as well, and they shall hear My voice, and there shall be one flock, one shepherd</a:t>
            </a:r>
            <a:r>
              <a:rPr lang="en-ZA" b="1" i="1" dirty="0" smtClean="0">
                <a:solidFill>
                  <a:srgbClr val="004821"/>
                </a:solidFill>
              </a:rPr>
              <a:t>. (</a:t>
            </a:r>
            <a:r>
              <a:rPr lang="en-ZA" b="1" i="1" dirty="0" smtClean="0">
                <a:solidFill>
                  <a:srgbClr val="004821"/>
                </a:solidFill>
              </a:rPr>
              <a:t>John 10:14-16)</a:t>
            </a:r>
          </a:p>
          <a:p>
            <a:endParaRPr lang="en-ZA" dirty="0" smtClean="0"/>
          </a:p>
          <a:p>
            <a:pPr>
              <a:lnSpc>
                <a:spcPts val="2100"/>
              </a:lnSpc>
            </a:pPr>
            <a:endParaRPr lang="en-ZA" i="1" dirty="0" smtClean="0">
              <a:solidFill>
                <a:srgbClr val="004821"/>
              </a:solidFill>
            </a:endParaRPr>
          </a:p>
          <a:p>
            <a:pPr>
              <a:lnSpc>
                <a:spcPts val="2100"/>
              </a:lnSpc>
            </a:pPr>
            <a:endParaRPr lang="en-ZA" b="1" i="1" dirty="0" smtClean="0">
              <a:solidFill>
                <a:srgbClr val="004821"/>
              </a:solidFill>
            </a:endParaRPr>
          </a:p>
          <a:p>
            <a:endParaRPr lang="en-ZA" dirty="0" smtClean="0"/>
          </a:p>
          <a:p>
            <a:pPr>
              <a:lnSpc>
                <a:spcPts val="2100"/>
              </a:lnSpc>
            </a:pPr>
            <a:endParaRPr lang="en-ZA" b="1" i="1" dirty="0" smtClean="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40</a:t>
            </a:fld>
            <a:endParaRPr lang="en-ZA"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FATHER AND </a:t>
            </a:r>
            <a:r>
              <a:rPr lang="he-IL" sz="4800" dirty="0" smtClean="0"/>
              <a:t>יהושע</a:t>
            </a:r>
            <a:endParaRPr lang="en-ZA" dirty="0"/>
          </a:p>
        </p:txBody>
      </p:sp>
      <p:sp>
        <p:nvSpPr>
          <p:cNvPr id="3" name="Content Placeholder 2"/>
          <p:cNvSpPr>
            <a:spLocks noGrp="1"/>
          </p:cNvSpPr>
          <p:nvPr>
            <p:ph idx="1"/>
          </p:nvPr>
        </p:nvSpPr>
        <p:spPr/>
        <p:txBody>
          <a:bodyPr>
            <a:normAutofit lnSpcReduction="10000"/>
          </a:bodyPr>
          <a:lstStyle/>
          <a:p>
            <a:r>
              <a:rPr lang="en-ZA" dirty="0" smtClean="0"/>
              <a:t>The father: </a:t>
            </a:r>
          </a:p>
          <a:p>
            <a:pPr algn="ctr"/>
            <a:r>
              <a:rPr lang="en-ZA" i="1" dirty="0" smtClean="0">
                <a:solidFill>
                  <a:srgbClr val="004821"/>
                </a:solidFill>
              </a:rPr>
              <a:t>‘For thus said the Master </a:t>
            </a:r>
            <a:r>
              <a:rPr lang="he-IL" i="1" dirty="0" smtClean="0">
                <a:solidFill>
                  <a:srgbClr val="004821"/>
                </a:solidFill>
              </a:rPr>
              <a:t>יהוה</a:t>
            </a:r>
            <a:r>
              <a:rPr lang="en-ZA" i="1" dirty="0" smtClean="0">
                <a:solidFill>
                  <a:srgbClr val="004821"/>
                </a:solidFill>
              </a:rPr>
              <a:t>, “See, I Myself shall search for My sheep and seek them out. “As a shepherd seeks out his flock on the day he is among his scattered sheep, so I shall seek out My sheep and deliver them from all the places where they were scattered in a day of cloud and thick darkness. “And I shall bring them out from the peoples and gather them from the lands, and shall bring them to their own land. And I shall feed them on the mountains of </a:t>
            </a:r>
            <a:r>
              <a:rPr lang="en-ZA" i="1" dirty="0" err="1" smtClean="0">
                <a:solidFill>
                  <a:srgbClr val="004821"/>
                </a:solidFill>
              </a:rPr>
              <a:t>Yisra’ĕl</a:t>
            </a:r>
            <a:r>
              <a:rPr lang="en-ZA" i="1" dirty="0" smtClean="0">
                <a:solidFill>
                  <a:srgbClr val="004821"/>
                </a:solidFill>
              </a:rPr>
              <a:t>, in the valleys, and in all the dwellings of the land. “In good pasture I shall feed them, and their fold shall be on the high mountains of </a:t>
            </a:r>
            <a:r>
              <a:rPr lang="en-ZA" i="1" dirty="0" err="1" smtClean="0">
                <a:solidFill>
                  <a:srgbClr val="004821"/>
                </a:solidFill>
              </a:rPr>
              <a:t>Yisra’ĕl</a:t>
            </a:r>
            <a:r>
              <a:rPr lang="en-ZA" i="1" dirty="0" smtClean="0">
                <a:solidFill>
                  <a:srgbClr val="004821"/>
                </a:solidFill>
              </a:rPr>
              <a:t>. They shall lie there in a good fold and feed in rich pasture on the mountains of </a:t>
            </a:r>
            <a:r>
              <a:rPr lang="en-ZA" i="1" dirty="0" err="1" smtClean="0">
                <a:solidFill>
                  <a:srgbClr val="004821"/>
                </a:solidFill>
              </a:rPr>
              <a:t>Yisra’ĕl</a:t>
            </a:r>
            <a:r>
              <a:rPr lang="en-ZA" i="1" dirty="0" smtClean="0">
                <a:solidFill>
                  <a:srgbClr val="004821"/>
                </a:solidFill>
              </a:rPr>
              <a:t>. </a:t>
            </a:r>
            <a:r>
              <a:rPr lang="en-US" b="1" i="1" dirty="0" smtClean="0">
                <a:solidFill>
                  <a:srgbClr val="004821"/>
                </a:solidFill>
              </a:rPr>
              <a:t>(Ezekiel 34:11-14)</a:t>
            </a:r>
          </a:p>
          <a:p>
            <a:r>
              <a:rPr lang="he-IL" dirty="0" smtClean="0"/>
              <a:t>יהושע </a:t>
            </a:r>
            <a:endParaRPr lang="en-ZA" dirty="0" smtClean="0"/>
          </a:p>
          <a:p>
            <a:r>
              <a:rPr lang="en-ZA" i="1" dirty="0" smtClean="0">
                <a:solidFill>
                  <a:srgbClr val="004821"/>
                </a:solidFill>
              </a:rPr>
              <a:t>And </a:t>
            </a:r>
            <a:r>
              <a:rPr lang="en-ZA" i="1" dirty="0" smtClean="0">
                <a:solidFill>
                  <a:srgbClr val="004821"/>
                </a:solidFill>
              </a:rPr>
              <a:t>He answering, said, “I was not sent except to the lost sheep of the house of </a:t>
            </a:r>
            <a:r>
              <a:rPr lang="en-ZA" i="1" dirty="0" err="1" smtClean="0">
                <a:solidFill>
                  <a:srgbClr val="004821"/>
                </a:solidFill>
              </a:rPr>
              <a:t>Yisra’ĕl</a:t>
            </a:r>
            <a:r>
              <a:rPr lang="en-ZA" i="1" dirty="0" smtClean="0">
                <a:solidFill>
                  <a:srgbClr val="004821"/>
                </a:solidFill>
              </a:rPr>
              <a:t>.” </a:t>
            </a:r>
            <a:r>
              <a:rPr lang="en-ZA" b="1" i="1" dirty="0" smtClean="0">
                <a:solidFill>
                  <a:srgbClr val="004821"/>
                </a:solidFill>
              </a:rPr>
              <a:t>(</a:t>
            </a:r>
            <a:r>
              <a:rPr lang="en-ZA" b="1" i="1" dirty="0" smtClean="0">
                <a:solidFill>
                  <a:srgbClr val="004821"/>
                </a:solidFill>
              </a:rPr>
              <a:t>Matthew 15:24)</a:t>
            </a:r>
          </a:p>
          <a:p>
            <a:endParaRPr lang="en-ZA" dirty="0" smtClean="0"/>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41</a:t>
            </a:fld>
            <a:endParaRPr lang="en-ZA"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HOW TO LOVE </a:t>
            </a:r>
            <a:r>
              <a:rPr lang="he-IL" sz="5400" dirty="0" smtClean="0"/>
              <a:t>יהושע</a:t>
            </a:r>
            <a:endParaRPr lang="en-ZA" dirty="0"/>
          </a:p>
        </p:txBody>
      </p:sp>
      <p:sp>
        <p:nvSpPr>
          <p:cNvPr id="3" name="Content Placeholder 2"/>
          <p:cNvSpPr>
            <a:spLocks noGrp="1"/>
          </p:cNvSpPr>
          <p:nvPr>
            <p:ph idx="1"/>
          </p:nvPr>
        </p:nvSpPr>
        <p:spPr/>
        <p:txBody>
          <a:bodyPr>
            <a:normAutofit lnSpcReduction="10000"/>
          </a:bodyPr>
          <a:lstStyle/>
          <a:p>
            <a:r>
              <a:rPr lang="he-IL" dirty="0" smtClean="0"/>
              <a:t>יהושע</a:t>
            </a:r>
            <a:r>
              <a:rPr lang="en-ZA" dirty="0" smtClean="0"/>
              <a:t>’s words to His disciples on </a:t>
            </a:r>
            <a:r>
              <a:rPr lang="en-ZA" i="1" dirty="0" smtClean="0"/>
              <a:t>“how to love Him”: </a:t>
            </a:r>
          </a:p>
          <a:p>
            <a:pPr algn="ctr"/>
            <a:r>
              <a:rPr lang="en-ZA" i="1" dirty="0" smtClean="0">
                <a:solidFill>
                  <a:srgbClr val="004821"/>
                </a:solidFill>
              </a:rPr>
              <a:t>When, therefore, they had eaten breakfast, </a:t>
            </a:r>
            <a:r>
              <a:rPr lang="he-IL" i="1" dirty="0" smtClean="0">
                <a:solidFill>
                  <a:srgbClr val="004821"/>
                </a:solidFill>
              </a:rPr>
              <a:t>יהושע</a:t>
            </a:r>
            <a:r>
              <a:rPr lang="en-ZA" i="1" dirty="0" smtClean="0">
                <a:solidFill>
                  <a:srgbClr val="004821"/>
                </a:solidFill>
              </a:rPr>
              <a:t> said to </a:t>
            </a:r>
            <a:r>
              <a:rPr lang="en-ZA" i="1" dirty="0" err="1" smtClean="0">
                <a:solidFill>
                  <a:srgbClr val="004821"/>
                </a:solidFill>
              </a:rPr>
              <a:t>Shimʽon</a:t>
            </a:r>
            <a:r>
              <a:rPr lang="en-ZA" i="1" dirty="0" smtClean="0">
                <a:solidFill>
                  <a:srgbClr val="004821"/>
                </a:solidFill>
              </a:rPr>
              <a:t> </a:t>
            </a:r>
            <a:r>
              <a:rPr lang="en-ZA" i="1" dirty="0" err="1" smtClean="0">
                <a:solidFill>
                  <a:srgbClr val="004821"/>
                </a:solidFill>
              </a:rPr>
              <a:t>Kĕpha</a:t>
            </a:r>
            <a:r>
              <a:rPr lang="en-ZA" i="1" dirty="0" smtClean="0">
                <a:solidFill>
                  <a:srgbClr val="004821"/>
                </a:solidFill>
              </a:rPr>
              <a:t>, “</a:t>
            </a:r>
            <a:r>
              <a:rPr lang="en-ZA" i="1" dirty="0" err="1" smtClean="0">
                <a:solidFill>
                  <a:srgbClr val="004821"/>
                </a:solidFill>
              </a:rPr>
              <a:t>Shimʽon</a:t>
            </a:r>
            <a:r>
              <a:rPr lang="en-ZA" i="1" dirty="0" smtClean="0">
                <a:solidFill>
                  <a:srgbClr val="004821"/>
                </a:solidFill>
              </a:rPr>
              <a:t>, son of </a:t>
            </a:r>
            <a:r>
              <a:rPr lang="en-ZA" i="1" dirty="0" err="1" smtClean="0">
                <a:solidFill>
                  <a:srgbClr val="004821"/>
                </a:solidFill>
              </a:rPr>
              <a:t>Yonah</a:t>
            </a:r>
            <a:r>
              <a:rPr lang="en-ZA" i="1" dirty="0" smtClean="0">
                <a:solidFill>
                  <a:srgbClr val="004821"/>
                </a:solidFill>
              </a:rPr>
              <a:t>, do you love Me more than these?” He said to Him, “Yea, Master, You know that I love You.” He said to him, “Feed My lambs.” He said to him again, the second time, “</a:t>
            </a:r>
            <a:r>
              <a:rPr lang="en-ZA" i="1" dirty="0" err="1" smtClean="0">
                <a:solidFill>
                  <a:srgbClr val="004821"/>
                </a:solidFill>
              </a:rPr>
              <a:t>Shimʽon</a:t>
            </a:r>
            <a:r>
              <a:rPr lang="en-ZA" i="1" dirty="0" smtClean="0">
                <a:solidFill>
                  <a:srgbClr val="004821"/>
                </a:solidFill>
              </a:rPr>
              <a:t>, son of </a:t>
            </a:r>
            <a:r>
              <a:rPr lang="en-ZA" i="1" dirty="0" err="1" smtClean="0">
                <a:solidFill>
                  <a:srgbClr val="004821"/>
                </a:solidFill>
              </a:rPr>
              <a:t>Yonah</a:t>
            </a:r>
            <a:r>
              <a:rPr lang="en-ZA" i="1" dirty="0" smtClean="0">
                <a:solidFill>
                  <a:srgbClr val="004821"/>
                </a:solidFill>
              </a:rPr>
              <a:t>, do you love Me?” He said to Him, “Yea, Master, You know that I love You.” He said to him, “Shepherd My sheep.” He said to him the third time, “</a:t>
            </a:r>
            <a:r>
              <a:rPr lang="en-ZA" i="1" dirty="0" err="1" smtClean="0">
                <a:solidFill>
                  <a:srgbClr val="004821"/>
                </a:solidFill>
              </a:rPr>
              <a:t>Shimʽon</a:t>
            </a:r>
            <a:r>
              <a:rPr lang="en-ZA" i="1" dirty="0" smtClean="0">
                <a:solidFill>
                  <a:srgbClr val="004821"/>
                </a:solidFill>
              </a:rPr>
              <a:t>, son of </a:t>
            </a:r>
            <a:r>
              <a:rPr lang="en-ZA" i="1" dirty="0" err="1" smtClean="0">
                <a:solidFill>
                  <a:srgbClr val="004821"/>
                </a:solidFill>
              </a:rPr>
              <a:t>Yonah</a:t>
            </a:r>
            <a:r>
              <a:rPr lang="en-ZA" i="1" dirty="0" smtClean="0">
                <a:solidFill>
                  <a:srgbClr val="004821"/>
                </a:solidFill>
              </a:rPr>
              <a:t>, do you love Me?” </a:t>
            </a:r>
            <a:r>
              <a:rPr lang="en-ZA" i="1" dirty="0" err="1" smtClean="0">
                <a:solidFill>
                  <a:srgbClr val="004821"/>
                </a:solidFill>
              </a:rPr>
              <a:t>Kĕpha</a:t>
            </a:r>
            <a:r>
              <a:rPr lang="en-ZA" i="1" dirty="0" smtClean="0">
                <a:solidFill>
                  <a:srgbClr val="004821"/>
                </a:solidFill>
              </a:rPr>
              <a:t> was sad because He said to him the third time, “Do you love Me?” And he said to Him, “Master, You know all, You know that I love You.” </a:t>
            </a:r>
            <a:r>
              <a:rPr lang="he-IL" i="1" dirty="0" smtClean="0">
                <a:solidFill>
                  <a:srgbClr val="004821"/>
                </a:solidFill>
              </a:rPr>
              <a:t>יהושע</a:t>
            </a:r>
            <a:r>
              <a:rPr lang="en-ZA" i="1" dirty="0" smtClean="0">
                <a:solidFill>
                  <a:srgbClr val="004821"/>
                </a:solidFill>
              </a:rPr>
              <a:t> said to him, “Feed My sheep</a:t>
            </a:r>
            <a:r>
              <a:rPr lang="en-ZA" b="1" i="1" dirty="0" smtClean="0">
                <a:solidFill>
                  <a:srgbClr val="004821"/>
                </a:solidFill>
              </a:rPr>
              <a:t>. </a:t>
            </a:r>
            <a:r>
              <a:rPr lang="en-US" b="1" i="1" dirty="0" smtClean="0">
                <a:solidFill>
                  <a:srgbClr val="004821"/>
                </a:solidFill>
              </a:rPr>
              <a:t>(</a:t>
            </a:r>
            <a:r>
              <a:rPr lang="en-US" b="1" i="1" dirty="0" smtClean="0">
                <a:solidFill>
                  <a:srgbClr val="004821"/>
                </a:solidFill>
              </a:rPr>
              <a:t>John 21:15-17)</a:t>
            </a:r>
          </a:p>
          <a:p>
            <a:r>
              <a:rPr lang="en-ZA" dirty="0" smtClean="0"/>
              <a:t>We are the sheep of his pasture, but we’re also shepherds who care for the flock. Joseph was a shepherd; likewise all his brothers were shepherds. In fact just about everyone seeking the Father is a shepherd! We should be about the business of feeding, tending, and looking after the flock. It is our job to be feeding the flock with truth.</a:t>
            </a:r>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42</a:t>
            </a:fld>
            <a:endParaRPr lang="en-ZA"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GOSHEN</a:t>
            </a:r>
            <a:endParaRPr lang="en-ZA" dirty="0"/>
          </a:p>
        </p:txBody>
      </p:sp>
      <p:sp>
        <p:nvSpPr>
          <p:cNvPr id="3" name="Content Placeholder 2"/>
          <p:cNvSpPr>
            <a:spLocks noGrp="1"/>
          </p:cNvSpPr>
          <p:nvPr>
            <p:ph idx="1"/>
          </p:nvPr>
        </p:nvSpPr>
        <p:spPr/>
        <p:txBody>
          <a:bodyPr>
            <a:normAutofit/>
          </a:bodyPr>
          <a:lstStyle/>
          <a:p>
            <a:r>
              <a:rPr lang="en-US" b="0" dirty="0" smtClean="0"/>
              <a:t>Goshen is also referred to as the land of lights (Exodus 10:23), which hinted at the prophetic coming of the Messiah </a:t>
            </a:r>
            <a:r>
              <a:rPr lang="he-IL" dirty="0" smtClean="0"/>
              <a:t>יהושע</a:t>
            </a:r>
            <a:r>
              <a:rPr lang="en-US" b="0" dirty="0" smtClean="0"/>
              <a:t>, </a:t>
            </a:r>
            <a:r>
              <a:rPr lang="en-US" b="0" dirty="0" smtClean="0"/>
              <a:t>the Light of the world, who would bring light unto the nations (John 8:12; Isaiah 51:4). One of the objectives of our Redeemer is the deliverance of the Twelve Tribes from the yoke of slavery from the nations by which they have been enslaved: The Egyptians, the Babylonians, the Greeks and the Romans.</a:t>
            </a:r>
          </a:p>
          <a:p>
            <a:pPr algn="just"/>
            <a:endParaRPr lang="en-ZA" b="0" dirty="0" smtClean="0"/>
          </a:p>
          <a:p>
            <a:r>
              <a:rPr lang="en-US" b="0" dirty="0" smtClean="0"/>
              <a:t>Joseph revealed that they would be living in the land of Goshen to be near him. In the same way, </a:t>
            </a:r>
            <a:r>
              <a:rPr lang="he-IL" dirty="0" smtClean="0"/>
              <a:t>יהושע</a:t>
            </a:r>
            <a:r>
              <a:rPr lang="en-US" b="0" dirty="0" smtClean="0"/>
              <a:t> </a:t>
            </a:r>
            <a:r>
              <a:rPr lang="en-US" b="0" dirty="0" smtClean="0"/>
              <a:t>told believers, </a:t>
            </a:r>
            <a:r>
              <a:rPr lang="en-ZA" i="1" dirty="0" smtClean="0">
                <a:solidFill>
                  <a:srgbClr val="004821"/>
                </a:solidFill>
              </a:rPr>
              <a:t>“In My Father’s house are many staying places. And if not, I would have told you. I go to prepare a place for you. “And if I go and prepare a place for you, I shall come again and receive you to Myself, that where I am, you might be too. </a:t>
            </a:r>
            <a:r>
              <a:rPr lang="en-ZA" b="1" i="1" dirty="0" smtClean="0">
                <a:solidFill>
                  <a:srgbClr val="004821"/>
                </a:solidFill>
              </a:rPr>
              <a:t>(</a:t>
            </a:r>
            <a:r>
              <a:rPr lang="en-ZA" b="1" i="1" dirty="0" smtClean="0">
                <a:solidFill>
                  <a:srgbClr val="004821"/>
                </a:solidFill>
              </a:rPr>
              <a:t>John 14:2-3)</a:t>
            </a:r>
          </a:p>
          <a:p>
            <a:endParaRPr lang="en-ZA" i="1" dirty="0" smtClean="0">
              <a:solidFill>
                <a:srgbClr val="004821"/>
              </a:solidFill>
            </a:endParaRPr>
          </a:p>
          <a:p>
            <a:endParaRPr lang="en-ZA" b="1" i="1" dirty="0" smtClean="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43</a:t>
            </a:fld>
            <a:endParaRPr lang="en-ZA"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JACOBS AGE</a:t>
            </a:r>
            <a:endParaRPr lang="en-ZA" dirty="0"/>
          </a:p>
        </p:txBody>
      </p:sp>
      <p:sp>
        <p:nvSpPr>
          <p:cNvPr id="3" name="Content Placeholder 2"/>
          <p:cNvSpPr>
            <a:spLocks noGrp="1"/>
          </p:cNvSpPr>
          <p:nvPr>
            <p:ph idx="1"/>
          </p:nvPr>
        </p:nvSpPr>
        <p:spPr/>
        <p:txBody>
          <a:bodyPr>
            <a:normAutofit fontScale="92500" lnSpcReduction="20000"/>
          </a:bodyPr>
          <a:lstStyle/>
          <a:p>
            <a:pPr algn="ctr"/>
            <a:r>
              <a:rPr lang="en-ZA" sz="2400" i="1" dirty="0" smtClean="0">
                <a:solidFill>
                  <a:srgbClr val="004821"/>
                </a:solidFill>
              </a:rPr>
              <a:t>And Pharaoh said to </a:t>
            </a:r>
            <a:r>
              <a:rPr lang="en-ZA" sz="2400" i="1" dirty="0" err="1" smtClean="0">
                <a:solidFill>
                  <a:srgbClr val="004821"/>
                </a:solidFill>
              </a:rPr>
              <a:t>Yaʽaqob</a:t>
            </a:r>
            <a:r>
              <a:rPr lang="en-ZA" sz="2400" i="1" dirty="0" smtClean="0">
                <a:solidFill>
                  <a:srgbClr val="004821"/>
                </a:solidFill>
              </a:rPr>
              <a:t>̱, “How old are you?” And </a:t>
            </a:r>
            <a:r>
              <a:rPr lang="en-ZA" sz="2400" i="1" dirty="0" err="1" smtClean="0">
                <a:solidFill>
                  <a:srgbClr val="004821"/>
                </a:solidFill>
              </a:rPr>
              <a:t>Yaʽaqob</a:t>
            </a:r>
            <a:r>
              <a:rPr lang="en-ZA" sz="2400" i="1" dirty="0" smtClean="0">
                <a:solidFill>
                  <a:srgbClr val="004821"/>
                </a:solidFill>
              </a:rPr>
              <a:t>̱ said to Pharaoh, “The days of the years of my </a:t>
            </a:r>
            <a:r>
              <a:rPr lang="en-ZA" sz="2400" i="1" dirty="0" err="1" smtClean="0">
                <a:solidFill>
                  <a:srgbClr val="004821"/>
                </a:solidFill>
              </a:rPr>
              <a:t>sojournings</a:t>
            </a:r>
            <a:r>
              <a:rPr lang="en-ZA" sz="2400" i="1" dirty="0" smtClean="0">
                <a:solidFill>
                  <a:srgbClr val="004821"/>
                </a:solidFill>
              </a:rPr>
              <a:t> are one hundred and thirty years. Few and evil have been the days of the years of my life, and they have not reached the days of the years of the life of my fathers in the days of their </a:t>
            </a:r>
            <a:r>
              <a:rPr lang="en-ZA" sz="2400" i="1" dirty="0" err="1" smtClean="0">
                <a:solidFill>
                  <a:srgbClr val="004821"/>
                </a:solidFill>
              </a:rPr>
              <a:t>sojournings</a:t>
            </a:r>
            <a:r>
              <a:rPr lang="en-ZA" sz="2400" i="1" dirty="0" smtClean="0">
                <a:solidFill>
                  <a:srgbClr val="004821"/>
                </a:solidFill>
              </a:rPr>
              <a:t>.” </a:t>
            </a:r>
            <a:r>
              <a:rPr lang="en-ZA" sz="2400" b="1" i="1" dirty="0" smtClean="0">
                <a:solidFill>
                  <a:srgbClr val="004821"/>
                </a:solidFill>
              </a:rPr>
              <a:t>(Genesis 47:8-9)</a:t>
            </a:r>
          </a:p>
          <a:p>
            <a:r>
              <a:rPr lang="en-ZA" sz="2400" b="1" dirty="0" smtClean="0">
                <a:solidFill>
                  <a:srgbClr val="C00000"/>
                </a:solidFill>
              </a:rPr>
              <a:t>Legends of the Jews: </a:t>
            </a:r>
            <a:r>
              <a:rPr lang="en-ZA" sz="2400" dirty="0" smtClean="0">
                <a:solidFill>
                  <a:srgbClr val="C00000"/>
                </a:solidFill>
              </a:rPr>
              <a:t>Then Joseph set Jacob his father before Pharaoh, and when the king saw him, he said to </a:t>
            </a:r>
            <a:r>
              <a:rPr lang="en-ZA" sz="2400" dirty="0" err="1" smtClean="0">
                <a:solidFill>
                  <a:srgbClr val="C00000"/>
                </a:solidFill>
              </a:rPr>
              <a:t>Og</a:t>
            </a:r>
            <a:r>
              <a:rPr lang="en-ZA" sz="2400" dirty="0" smtClean="0">
                <a:solidFill>
                  <a:srgbClr val="C00000"/>
                </a:solidFill>
              </a:rPr>
              <a:t>, who happened to be with him at that moment, "</a:t>
            </a:r>
            <a:r>
              <a:rPr lang="en-ZA" sz="2400" dirty="0" err="1" smtClean="0">
                <a:solidFill>
                  <a:srgbClr val="C00000"/>
                </a:solidFill>
              </a:rPr>
              <a:t>Seest</a:t>
            </a:r>
            <a:r>
              <a:rPr lang="en-ZA" sz="2400" dirty="0" smtClean="0">
                <a:solidFill>
                  <a:srgbClr val="C00000"/>
                </a:solidFill>
              </a:rPr>
              <a:t> thou! Thou </a:t>
            </a:r>
            <a:r>
              <a:rPr lang="en-ZA" sz="2400" dirty="0" err="1" smtClean="0">
                <a:solidFill>
                  <a:srgbClr val="C00000"/>
                </a:solidFill>
              </a:rPr>
              <a:t>wast</a:t>
            </a:r>
            <a:r>
              <a:rPr lang="en-ZA" sz="2400" dirty="0" smtClean="0">
                <a:solidFill>
                  <a:srgbClr val="C00000"/>
                </a:solidFill>
              </a:rPr>
              <a:t> wont to call Abraham a sterile mule, and here is his grandson with a family of seventy persons!" </a:t>
            </a:r>
            <a:r>
              <a:rPr lang="en-ZA" sz="2400" dirty="0" err="1" smtClean="0">
                <a:solidFill>
                  <a:srgbClr val="C00000"/>
                </a:solidFill>
              </a:rPr>
              <a:t>Og</a:t>
            </a:r>
            <a:r>
              <a:rPr lang="en-ZA" sz="2400" dirty="0" smtClean="0">
                <a:solidFill>
                  <a:srgbClr val="C00000"/>
                </a:solidFill>
              </a:rPr>
              <a:t> would not believe his own eyes, he thought Abraham was standing before him, so close was the resemblance between Jacob and his progenitor. Then Pharaoh asked about Jacob's age, to find out whether he actually was Jacob, and not Abraham. And Jacob said unto Pharaoh, "The days of the years of my pilgrimage are an hundred and thirty years, Few and evil,“ “In my youth I had to flee to a strange land on account of my brother Esau, and now, in my old age, I must again go to a strange land, and my days have not attained unto the days of the years of the life of my fathers in the days of their pilgrimage.”</a:t>
            </a:r>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44</a:t>
            </a:fld>
            <a:endParaRPr lang="en-ZA"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HIDDEN TREASURE</a:t>
            </a:r>
            <a:br>
              <a:rPr lang="en-ZA" dirty="0" smtClean="0"/>
            </a:br>
            <a:r>
              <a:rPr lang="en-ZA" sz="2700" dirty="0" smtClean="0"/>
              <a:t>Legends of the Jews</a:t>
            </a:r>
            <a:endParaRPr lang="en-ZA" sz="2700" dirty="0"/>
          </a:p>
        </p:txBody>
      </p:sp>
      <p:sp>
        <p:nvSpPr>
          <p:cNvPr id="3" name="Content Placeholder 2"/>
          <p:cNvSpPr>
            <a:spLocks noGrp="1"/>
          </p:cNvSpPr>
          <p:nvPr>
            <p:ph idx="1"/>
          </p:nvPr>
        </p:nvSpPr>
        <p:spPr/>
        <p:txBody>
          <a:bodyPr>
            <a:noAutofit/>
          </a:bodyPr>
          <a:lstStyle/>
          <a:p>
            <a:pPr algn="just">
              <a:lnSpc>
                <a:spcPts val="2100"/>
              </a:lnSpc>
            </a:pPr>
            <a:r>
              <a:rPr lang="en-ZA" b="0" dirty="0" smtClean="0">
                <a:solidFill>
                  <a:srgbClr val="C00000"/>
                </a:solidFill>
              </a:rPr>
              <a:t>But Joseph was more than a helper to his family. As a shepherd pastures his flock, so he provided for the whole world during the years of famine. The people cursed Pharaoh, who kept the stores of corn in his treasure chambers for his own use, and they blessed Joseph, who took thought for the famishing, and sold grain to all that came. The wealth which he acquired by these sales was lawful gain, for the prices were raised, not by him, but by the Egyptians themselves. One part of his possessions, consisting of gold and silver and precious stones, Joseph buried in four different places, in the desert near the Red Sea, on the banks of the Euphrates, and in two spots in the desert in the vicinity of Persia and Media. </a:t>
            </a:r>
            <a:r>
              <a:rPr lang="en-ZA" b="0" dirty="0" err="1" smtClean="0">
                <a:solidFill>
                  <a:srgbClr val="C00000"/>
                </a:solidFill>
              </a:rPr>
              <a:t>Korah</a:t>
            </a:r>
            <a:r>
              <a:rPr lang="en-ZA" b="0" dirty="0" smtClean="0">
                <a:solidFill>
                  <a:srgbClr val="C00000"/>
                </a:solidFill>
              </a:rPr>
              <a:t> discovered one of the hiding-places, and the Roman emperor </a:t>
            </a:r>
            <a:r>
              <a:rPr lang="en-ZA" b="0" dirty="0" err="1" smtClean="0">
                <a:solidFill>
                  <a:srgbClr val="C00000"/>
                </a:solidFill>
              </a:rPr>
              <a:t>Antoninus</a:t>
            </a:r>
            <a:r>
              <a:rPr lang="en-ZA" b="0" dirty="0" smtClean="0">
                <a:solidFill>
                  <a:srgbClr val="C00000"/>
                </a:solidFill>
              </a:rPr>
              <a:t>, the son of Severus, another. The other two will never be found, because God has reserved the riches they hold for the pious, to be enjoyed by them in the latter days, the days of the Messiah. The remainder of Joseph's possessions he gave away, partly to his brethren and their families, and partly to Pharaoh, who put them into his treasury.</a:t>
            </a:r>
          </a:p>
          <a:p>
            <a:pPr algn="just">
              <a:lnSpc>
                <a:spcPts val="2100"/>
              </a:lnSpc>
            </a:pPr>
            <a:endParaRPr lang="en-ZA"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45</a:t>
            </a:fld>
            <a:endParaRPr lang="en-ZA"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WEALTH OF THE WORLD</a:t>
            </a:r>
            <a:endParaRPr lang="en-ZA" dirty="0"/>
          </a:p>
        </p:txBody>
      </p:sp>
      <p:sp>
        <p:nvSpPr>
          <p:cNvPr id="3" name="Content Placeholder 2"/>
          <p:cNvSpPr>
            <a:spLocks noGrp="1"/>
          </p:cNvSpPr>
          <p:nvPr>
            <p:ph idx="1"/>
          </p:nvPr>
        </p:nvSpPr>
        <p:spPr/>
        <p:txBody>
          <a:bodyPr>
            <a:normAutofit lnSpcReduction="10000"/>
          </a:bodyPr>
          <a:lstStyle/>
          <a:p>
            <a:pPr algn="ctr"/>
            <a:r>
              <a:rPr lang="en-ZA" i="1" dirty="0" smtClean="0">
                <a:solidFill>
                  <a:srgbClr val="004821"/>
                </a:solidFill>
              </a:rPr>
              <a:t>Now there was no bread in all the land, because the scarcity of food was very severe, and the land of </a:t>
            </a:r>
            <a:r>
              <a:rPr lang="en-ZA" i="1" dirty="0" err="1" smtClean="0">
                <a:solidFill>
                  <a:srgbClr val="004821"/>
                </a:solidFill>
              </a:rPr>
              <a:t>Mitsrayim</a:t>
            </a:r>
            <a:r>
              <a:rPr lang="en-ZA" i="1" dirty="0" smtClean="0">
                <a:solidFill>
                  <a:srgbClr val="004821"/>
                </a:solidFill>
              </a:rPr>
              <a:t> and all the land of </a:t>
            </a:r>
            <a:r>
              <a:rPr lang="en-ZA" i="1" dirty="0" err="1" smtClean="0">
                <a:solidFill>
                  <a:srgbClr val="004821"/>
                </a:solidFill>
              </a:rPr>
              <a:t>Kenaʽan</a:t>
            </a:r>
            <a:r>
              <a:rPr lang="en-ZA" i="1" dirty="0" smtClean="0">
                <a:solidFill>
                  <a:srgbClr val="004821"/>
                </a:solidFill>
              </a:rPr>
              <a:t> became exhausted from the scarcity of food. And </a:t>
            </a:r>
            <a:r>
              <a:rPr lang="en-ZA" i="1" dirty="0" err="1" smtClean="0">
                <a:solidFill>
                  <a:srgbClr val="004821"/>
                </a:solidFill>
              </a:rPr>
              <a:t>Yosĕph</a:t>
            </a:r>
            <a:r>
              <a:rPr lang="en-ZA" i="1" dirty="0" smtClean="0">
                <a:solidFill>
                  <a:srgbClr val="004821"/>
                </a:solidFill>
              </a:rPr>
              <a:t> gathered up all the silver that was found in the land of </a:t>
            </a:r>
            <a:r>
              <a:rPr lang="en-ZA" i="1" dirty="0" err="1" smtClean="0">
                <a:solidFill>
                  <a:srgbClr val="004821"/>
                </a:solidFill>
              </a:rPr>
              <a:t>Mitsrayim</a:t>
            </a:r>
            <a:r>
              <a:rPr lang="en-ZA" i="1" dirty="0" smtClean="0">
                <a:solidFill>
                  <a:srgbClr val="004821"/>
                </a:solidFill>
              </a:rPr>
              <a:t> and in the land of </a:t>
            </a:r>
            <a:r>
              <a:rPr lang="en-ZA" i="1" dirty="0" err="1" smtClean="0">
                <a:solidFill>
                  <a:srgbClr val="004821"/>
                </a:solidFill>
              </a:rPr>
              <a:t>Kenaʽan</a:t>
            </a:r>
            <a:r>
              <a:rPr lang="en-ZA" i="1" dirty="0" smtClean="0">
                <a:solidFill>
                  <a:srgbClr val="004821"/>
                </a:solidFill>
              </a:rPr>
              <a:t>, for the grain which they bought. And </a:t>
            </a:r>
            <a:r>
              <a:rPr lang="en-ZA" i="1" dirty="0" err="1" smtClean="0">
                <a:solidFill>
                  <a:srgbClr val="004821"/>
                </a:solidFill>
              </a:rPr>
              <a:t>Yosĕph</a:t>
            </a:r>
            <a:r>
              <a:rPr lang="en-ZA" i="1" dirty="0" smtClean="0">
                <a:solidFill>
                  <a:srgbClr val="004821"/>
                </a:solidFill>
              </a:rPr>
              <a:t> brought the silver into Pharaoh’s house… So they brought their livestock to </a:t>
            </a:r>
            <a:r>
              <a:rPr lang="en-ZA" i="1" dirty="0" err="1" smtClean="0">
                <a:solidFill>
                  <a:srgbClr val="004821"/>
                </a:solidFill>
              </a:rPr>
              <a:t>Yosĕph</a:t>
            </a:r>
            <a:r>
              <a:rPr lang="en-ZA" i="1" dirty="0" smtClean="0">
                <a:solidFill>
                  <a:srgbClr val="004821"/>
                </a:solidFill>
              </a:rPr>
              <a:t>, and </a:t>
            </a:r>
            <a:r>
              <a:rPr lang="en-ZA" i="1" dirty="0" err="1" smtClean="0">
                <a:solidFill>
                  <a:srgbClr val="004821"/>
                </a:solidFill>
              </a:rPr>
              <a:t>Yosĕph</a:t>
            </a:r>
            <a:r>
              <a:rPr lang="en-ZA" i="1" dirty="0" smtClean="0">
                <a:solidFill>
                  <a:srgbClr val="004821"/>
                </a:solidFill>
              </a:rPr>
              <a:t> gave them bread in exchange for the horses, and for the flocks they owned, and for the herds they owned, …  And </a:t>
            </a:r>
            <a:r>
              <a:rPr lang="en-ZA" i="1" dirty="0" err="1" smtClean="0">
                <a:solidFill>
                  <a:srgbClr val="004821"/>
                </a:solidFill>
              </a:rPr>
              <a:t>Yosĕph</a:t>
            </a:r>
            <a:r>
              <a:rPr lang="en-ZA" i="1" dirty="0" smtClean="0">
                <a:solidFill>
                  <a:srgbClr val="004821"/>
                </a:solidFill>
              </a:rPr>
              <a:t> bought the entire land of </a:t>
            </a:r>
            <a:r>
              <a:rPr lang="en-ZA" i="1" dirty="0" err="1" smtClean="0">
                <a:solidFill>
                  <a:srgbClr val="004821"/>
                </a:solidFill>
              </a:rPr>
              <a:t>Mitsrayim</a:t>
            </a:r>
            <a:r>
              <a:rPr lang="en-ZA" i="1" dirty="0" smtClean="0">
                <a:solidFill>
                  <a:srgbClr val="004821"/>
                </a:solidFill>
              </a:rPr>
              <a:t> for Pharaoh, because every man of the </a:t>
            </a:r>
            <a:r>
              <a:rPr lang="en-ZA" i="1" dirty="0" err="1" smtClean="0">
                <a:solidFill>
                  <a:srgbClr val="004821"/>
                </a:solidFill>
              </a:rPr>
              <a:t>Mitsrites</a:t>
            </a:r>
            <a:r>
              <a:rPr lang="en-ZA" i="1" dirty="0" smtClean="0">
                <a:solidFill>
                  <a:srgbClr val="004821"/>
                </a:solidFill>
              </a:rPr>
              <a:t> sold his field, because the scarcity of food was severe upon them. And the land came to be Pharaoh’s. And as for the people, he moved them into the cities, from one end of the borders of </a:t>
            </a:r>
            <a:r>
              <a:rPr lang="en-ZA" i="1" dirty="0" err="1" smtClean="0">
                <a:solidFill>
                  <a:srgbClr val="004821"/>
                </a:solidFill>
              </a:rPr>
              <a:t>Mitsrayim</a:t>
            </a:r>
            <a:r>
              <a:rPr lang="en-ZA" i="1" dirty="0" smtClean="0">
                <a:solidFill>
                  <a:srgbClr val="004821"/>
                </a:solidFill>
              </a:rPr>
              <a:t> to the other end</a:t>
            </a:r>
            <a:r>
              <a:rPr lang="en-ZA" b="1" i="1" dirty="0" smtClean="0">
                <a:solidFill>
                  <a:srgbClr val="004821"/>
                </a:solidFill>
              </a:rPr>
              <a:t>. (Genesis 47:13-21)</a:t>
            </a:r>
          </a:p>
          <a:p>
            <a:r>
              <a:rPr lang="en-ZA" b="1" dirty="0" smtClean="0">
                <a:solidFill>
                  <a:srgbClr val="C00000"/>
                </a:solidFill>
              </a:rPr>
              <a:t>Legends of the Jews: </a:t>
            </a:r>
            <a:r>
              <a:rPr lang="en-ZA" dirty="0" smtClean="0">
                <a:solidFill>
                  <a:srgbClr val="C00000"/>
                </a:solidFill>
              </a:rPr>
              <a:t>The wealth of the whole world flowed into Egypt at that time, and it remained there until the exodus of the Israelites. They took it along, leaving Egypt like a net without fish. </a:t>
            </a:r>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46</a:t>
            </a:fld>
            <a:endParaRPr lang="en-ZA"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GOD REWARDS</a:t>
            </a:r>
            <a:endParaRPr lang="en-ZA" dirty="0"/>
          </a:p>
        </p:txBody>
      </p:sp>
      <p:sp>
        <p:nvSpPr>
          <p:cNvPr id="3" name="Content Placeholder 2"/>
          <p:cNvSpPr>
            <a:spLocks noGrp="1"/>
          </p:cNvSpPr>
          <p:nvPr>
            <p:ph idx="1"/>
          </p:nvPr>
        </p:nvSpPr>
        <p:spPr/>
        <p:txBody>
          <a:bodyPr>
            <a:normAutofit fontScale="92500"/>
          </a:bodyPr>
          <a:lstStyle/>
          <a:p>
            <a:pPr algn="ctr"/>
            <a:r>
              <a:rPr lang="en-ZA" sz="2400" i="1" dirty="0" smtClean="0">
                <a:solidFill>
                  <a:srgbClr val="004821"/>
                </a:solidFill>
              </a:rPr>
              <a:t>Only the ground of the priests he did not buy, for the priests had portions allotted to them by Pharaoh, and they ate their portions which Pharaoh gave them. Therefore they did not sell their ground. </a:t>
            </a:r>
          </a:p>
          <a:p>
            <a:pPr algn="ctr"/>
            <a:r>
              <a:rPr lang="en-ZA" sz="2400" b="1" i="1" dirty="0" smtClean="0">
                <a:solidFill>
                  <a:srgbClr val="004821"/>
                </a:solidFill>
              </a:rPr>
              <a:t>(Genesis 47:22)</a:t>
            </a:r>
          </a:p>
          <a:p>
            <a:pPr algn="just"/>
            <a:r>
              <a:rPr lang="en-ZA" sz="2400" b="1" dirty="0" smtClean="0">
                <a:solidFill>
                  <a:srgbClr val="C00000"/>
                </a:solidFill>
              </a:rPr>
              <a:t>Legends </a:t>
            </a:r>
            <a:r>
              <a:rPr lang="en-ZA" sz="2400" b="1" dirty="0" smtClean="0">
                <a:solidFill>
                  <a:srgbClr val="C00000"/>
                </a:solidFill>
              </a:rPr>
              <a:t>of the Jews: </a:t>
            </a:r>
            <a:r>
              <a:rPr lang="en-ZA" sz="2400" b="0" dirty="0" smtClean="0">
                <a:solidFill>
                  <a:srgbClr val="C00000"/>
                </a:solidFill>
              </a:rPr>
              <a:t>It was the priests that made the suggestion to examine Joseph's torn garment, which his mistress had submitted as evidence of his guilt, and see whether the rent was in front or in back. If it was in back, it would show his innocence--he had turned to flee, and his temptress had clutched him so that the garment tore. But if the tear was in front, then it would be a proof of his guilt--he had used violence with the woman, and she had torn the mantle in her efforts to defend her </a:t>
            </a:r>
            <a:r>
              <a:rPr lang="en-ZA" sz="2400" b="0" dirty="0" smtClean="0">
                <a:solidFill>
                  <a:srgbClr val="C00000"/>
                </a:solidFill>
              </a:rPr>
              <a:t>honour. </a:t>
            </a:r>
            <a:r>
              <a:rPr lang="en-ZA" sz="2400" b="0" dirty="0" smtClean="0">
                <a:solidFill>
                  <a:srgbClr val="C00000"/>
                </a:solidFill>
              </a:rPr>
              <a:t>The angel Gabriel came and transferred the rent from the fore part to the back, and the Egyptians were convinced of Joseph's innocence, and their scruples about raising him to the kingship were removed.</a:t>
            </a:r>
          </a:p>
          <a:p>
            <a:endParaRPr lang="en-ZA" sz="2400"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47</a:t>
            </a:fld>
            <a:endParaRPr lang="en-ZA"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17 YEARS</a:t>
            </a:r>
            <a:endParaRPr lang="en-ZA" dirty="0"/>
          </a:p>
        </p:txBody>
      </p:sp>
      <p:sp>
        <p:nvSpPr>
          <p:cNvPr id="3" name="Content Placeholder 2"/>
          <p:cNvSpPr>
            <a:spLocks noGrp="1"/>
          </p:cNvSpPr>
          <p:nvPr>
            <p:ph idx="1"/>
          </p:nvPr>
        </p:nvSpPr>
        <p:spPr/>
        <p:txBody>
          <a:bodyPr/>
          <a:lstStyle/>
          <a:p>
            <a:pPr algn="ctr"/>
            <a:r>
              <a:rPr lang="en-ZA" i="1" dirty="0" smtClean="0">
                <a:solidFill>
                  <a:srgbClr val="004821"/>
                </a:solidFill>
              </a:rPr>
              <a:t>And </a:t>
            </a:r>
            <a:r>
              <a:rPr lang="en-ZA" i="1" dirty="0" err="1" smtClean="0">
                <a:solidFill>
                  <a:srgbClr val="004821"/>
                </a:solidFill>
              </a:rPr>
              <a:t>Yisra’ĕl</a:t>
            </a:r>
            <a:r>
              <a:rPr lang="en-ZA" i="1" dirty="0" smtClean="0">
                <a:solidFill>
                  <a:srgbClr val="004821"/>
                </a:solidFill>
              </a:rPr>
              <a:t> dwelt in the land of </a:t>
            </a:r>
            <a:r>
              <a:rPr lang="en-ZA" i="1" dirty="0" err="1" smtClean="0">
                <a:solidFill>
                  <a:srgbClr val="004821"/>
                </a:solidFill>
              </a:rPr>
              <a:t>Mitsrayim</a:t>
            </a:r>
            <a:r>
              <a:rPr lang="en-ZA" i="1" dirty="0" smtClean="0">
                <a:solidFill>
                  <a:srgbClr val="004821"/>
                </a:solidFill>
              </a:rPr>
              <a:t>, in the land of Goshen. And they had possessions there and bore fruit and increased exceedingly. </a:t>
            </a:r>
          </a:p>
          <a:p>
            <a:pPr algn="ctr"/>
            <a:r>
              <a:rPr lang="en-ZA" b="1" i="1" dirty="0" smtClean="0">
                <a:solidFill>
                  <a:srgbClr val="004821"/>
                </a:solidFill>
              </a:rPr>
              <a:t>(Genesis 47:27)</a:t>
            </a:r>
          </a:p>
          <a:p>
            <a:pPr algn="just"/>
            <a:r>
              <a:rPr lang="en-ZA" b="1" dirty="0" smtClean="0">
                <a:solidFill>
                  <a:srgbClr val="C00000"/>
                </a:solidFill>
              </a:rPr>
              <a:t>Legends </a:t>
            </a:r>
            <a:r>
              <a:rPr lang="en-ZA" b="1" dirty="0" smtClean="0">
                <a:solidFill>
                  <a:srgbClr val="C00000"/>
                </a:solidFill>
              </a:rPr>
              <a:t>of the Jews: </a:t>
            </a:r>
            <a:r>
              <a:rPr lang="en-ZA" b="0" dirty="0" smtClean="0">
                <a:solidFill>
                  <a:srgbClr val="C00000"/>
                </a:solidFill>
              </a:rPr>
              <a:t>In return for the seventeen years that Jacob had devoted to the bringing up of Joseph, he was granted seventeen years of sojourn with his </a:t>
            </a:r>
            <a:r>
              <a:rPr lang="en-ZA" b="0" dirty="0" smtClean="0">
                <a:solidFill>
                  <a:srgbClr val="C00000"/>
                </a:solidFill>
              </a:rPr>
              <a:t>favourite </a:t>
            </a:r>
            <a:r>
              <a:rPr lang="en-ZA" b="0" dirty="0" smtClean="0">
                <a:solidFill>
                  <a:srgbClr val="C00000"/>
                </a:solidFill>
              </a:rPr>
              <a:t>son in peace and happiness. The wicked experience sorrow after joy; the pious must suffer first, and then they are happy, for all's well that ends well, and God permits the pious to spend the last years of their lives in felicity.</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48</a:t>
            </a:fld>
            <a:endParaRPr lang="en-ZA"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HISTORY OF THE HAFTORAH</a:t>
            </a:r>
            <a:endParaRPr lang="en-ZA" dirty="0"/>
          </a:p>
        </p:txBody>
      </p:sp>
      <p:sp>
        <p:nvSpPr>
          <p:cNvPr id="3" name="Content Placeholder 2"/>
          <p:cNvSpPr>
            <a:spLocks noGrp="1"/>
          </p:cNvSpPr>
          <p:nvPr>
            <p:ph idx="1"/>
          </p:nvPr>
        </p:nvSpPr>
        <p:spPr/>
        <p:txBody>
          <a:bodyPr>
            <a:normAutofit fontScale="85000" lnSpcReduction="20000"/>
          </a:bodyPr>
          <a:lstStyle/>
          <a:p>
            <a:r>
              <a:rPr lang="en-US" sz="2600" dirty="0" smtClean="0"/>
              <a:t>In ancient biblical times, the Jewish religious leaders divided the five books of the Torah (Genesis to Deuteronomy) into portions that would be read each Sabbath in the synagogues (the houses of biblical teaching). Originally, in the course of a three year period, this system would allow the Jewish people to read and study the entire Torah. In modern times in most synagogues, the Torah is subdivided in such a way that the reading-teaching cycle is accomplished in one year instead of three.</a:t>
            </a:r>
            <a:endParaRPr lang="en-ZA" sz="2600" dirty="0" smtClean="0"/>
          </a:p>
          <a:p>
            <a:r>
              <a:rPr lang="en-US" sz="2600" dirty="0" smtClean="0"/>
              <a:t>During the period of the </a:t>
            </a:r>
            <a:r>
              <a:rPr lang="en-US" sz="2600" dirty="0" err="1" smtClean="0"/>
              <a:t>Maccabees</a:t>
            </a:r>
            <a:r>
              <a:rPr lang="en-US" sz="2600" dirty="0" smtClean="0"/>
              <a:t> (in the </a:t>
            </a:r>
            <a:r>
              <a:rPr lang="en-US" sz="2600" dirty="0" err="1" smtClean="0"/>
              <a:t>intertestamental</a:t>
            </a:r>
            <a:r>
              <a:rPr lang="en-US" sz="2600" dirty="0" smtClean="0"/>
              <a:t> period in the second century B.C.), the Greeks who ruled Judea, in an effort to forcibly </a:t>
            </a:r>
            <a:r>
              <a:rPr lang="en-US" sz="2600" dirty="0" err="1" smtClean="0"/>
              <a:t>hellenize</a:t>
            </a:r>
            <a:r>
              <a:rPr lang="en-US" sz="2600" dirty="0" smtClean="0"/>
              <a:t> the Jews, forbade them from reading the Torah upon pain of death. Not wanting to forget the Torah, the Jews devised a system where Scriptures passages from the writings of the prophets were found that would remind them of the Torah portion for that week. These passages from the prophets are called the </a:t>
            </a:r>
            <a:r>
              <a:rPr lang="en-US" sz="2600" dirty="0" err="1" smtClean="0"/>
              <a:t>Haftorah</a:t>
            </a:r>
            <a:r>
              <a:rPr lang="en-US" sz="2600" dirty="0" smtClean="0"/>
              <a:t> readings, and they are read, along with the corresponding Torah portion, each week in Jewish synagogues all over the world each Sabbath to this day.</a:t>
            </a:r>
            <a:endParaRPr lang="en-ZA" sz="2600"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49</a:t>
            </a:fld>
            <a:endParaRPr lang="en-ZA"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EZEKIEL 37</a:t>
            </a:r>
            <a:endParaRPr lang="en-ZA" dirty="0"/>
          </a:p>
        </p:txBody>
      </p:sp>
      <p:sp>
        <p:nvSpPr>
          <p:cNvPr id="3" name="Content Placeholder 2"/>
          <p:cNvSpPr>
            <a:spLocks noGrp="1"/>
          </p:cNvSpPr>
          <p:nvPr>
            <p:ph idx="1"/>
          </p:nvPr>
        </p:nvSpPr>
        <p:spPr/>
        <p:txBody>
          <a:bodyPr>
            <a:noAutofit/>
          </a:bodyPr>
          <a:lstStyle/>
          <a:p>
            <a:pPr algn="just">
              <a:lnSpc>
                <a:spcPts val="2300"/>
              </a:lnSpc>
            </a:pPr>
            <a:r>
              <a:rPr lang="en-US" b="0" dirty="0" smtClean="0"/>
              <a:t>To remind the </a:t>
            </a:r>
            <a:r>
              <a:rPr lang="en-US" b="0" dirty="0" err="1" smtClean="0"/>
              <a:t>Maccabean</a:t>
            </a:r>
            <a:r>
              <a:rPr lang="en-US" b="0" dirty="0" smtClean="0"/>
              <a:t> Jews of </a:t>
            </a:r>
            <a:r>
              <a:rPr lang="en-US" b="0" dirty="0" err="1" smtClean="0"/>
              <a:t>Parashat</a:t>
            </a:r>
            <a:r>
              <a:rPr lang="en-US" b="0" dirty="0" smtClean="0"/>
              <a:t> </a:t>
            </a:r>
            <a:r>
              <a:rPr lang="en-US" b="0" dirty="0" err="1" smtClean="0"/>
              <a:t>Vayegash</a:t>
            </a:r>
            <a:r>
              <a:rPr lang="en-US" b="0" dirty="0" smtClean="0"/>
              <a:t>, they attached Ezekiel 37:15–28, which is a prophecy about the reunification of the House of Ephraim (the Northern Kingdom of Israel) with the House of Judah (the Southern Kingdom of Israel). The northern ten tribes of Israel seceded from the southern tribes of Judah and Benjamin during the reign of King </a:t>
            </a:r>
            <a:r>
              <a:rPr lang="en-US" b="0" dirty="0" err="1" smtClean="0"/>
              <a:t>Rehoboam</a:t>
            </a:r>
            <a:r>
              <a:rPr lang="en-US" b="0" dirty="0" smtClean="0"/>
              <a:t>, son of King Solomon. They never reunited, but the prophet Ezekiel received a word from </a:t>
            </a:r>
            <a:r>
              <a:rPr lang="en-US" b="0" dirty="0" err="1" smtClean="0"/>
              <a:t>Elohim</a:t>
            </a:r>
            <a:r>
              <a:rPr lang="en-US" b="0" dirty="0" smtClean="0"/>
              <a:t> that in the latter days just before the coming of the Messiah and the Messianic Age (or Millennium) these two kingdoms would again be reunited with King David as their ruler. </a:t>
            </a:r>
            <a:endParaRPr lang="en-ZA" b="0" dirty="0" smtClean="0"/>
          </a:p>
          <a:p>
            <a:pPr>
              <a:lnSpc>
                <a:spcPts val="2300"/>
              </a:lnSpc>
            </a:pPr>
            <a:r>
              <a:rPr lang="en-US" b="0" i="1" dirty="0" smtClean="0"/>
              <a:t>The </a:t>
            </a:r>
            <a:r>
              <a:rPr lang="en-US" b="0" i="1" dirty="0" err="1" smtClean="0"/>
              <a:t>ArtScroll</a:t>
            </a:r>
            <a:r>
              <a:rPr lang="en-US" b="0" i="1" dirty="0" smtClean="0"/>
              <a:t> Stone Edition Chumash</a:t>
            </a:r>
            <a:r>
              <a:rPr lang="en-US" b="0" dirty="0" smtClean="0"/>
              <a:t> informs us that the connection between </a:t>
            </a:r>
            <a:r>
              <a:rPr lang="en-US" b="0" dirty="0" err="1" smtClean="0"/>
              <a:t>Parashat</a:t>
            </a:r>
            <a:r>
              <a:rPr lang="en-US" b="0" dirty="0" smtClean="0"/>
              <a:t> </a:t>
            </a:r>
            <a:r>
              <a:rPr lang="en-US" b="0" dirty="0" err="1" smtClean="0"/>
              <a:t>Vayegash</a:t>
            </a:r>
            <a:r>
              <a:rPr lang="en-US" b="0" dirty="0" smtClean="0"/>
              <a:t> (Gen 44:18–47:27) and this </a:t>
            </a:r>
            <a:r>
              <a:rPr lang="en-US" b="0" dirty="0" err="1" smtClean="0"/>
              <a:t>Haftorah</a:t>
            </a:r>
            <a:r>
              <a:rPr lang="en-US" b="0" dirty="0" smtClean="0"/>
              <a:t> reading is that both discuss the reunification of Jacob’s sons, the twelve tribes of Israel. Judah and Benjamin from the Southern Kingdom of Israel could receive hope in knowing that eventually their long-lost comrades of the Northern Kingdom would again become part of the nation in fulfillment of </a:t>
            </a:r>
            <a:r>
              <a:rPr lang="he-IL" dirty="0" smtClean="0"/>
              <a:t>יהוה</a:t>
            </a:r>
            <a:r>
              <a:rPr lang="en-US" b="0" dirty="0" smtClean="0"/>
              <a:t>’s </a:t>
            </a:r>
            <a:r>
              <a:rPr lang="en-US" b="0" dirty="0" smtClean="0"/>
              <a:t>promises.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50</a:t>
            </a:fld>
            <a:endParaRPr lang="en-ZA"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REPLACEMENT THEOLOGY</a:t>
            </a:r>
            <a:endParaRPr lang="en-ZA" dirty="0"/>
          </a:p>
        </p:txBody>
      </p:sp>
      <p:sp>
        <p:nvSpPr>
          <p:cNvPr id="3" name="Content Placeholder 2"/>
          <p:cNvSpPr>
            <a:spLocks noGrp="1"/>
          </p:cNvSpPr>
          <p:nvPr>
            <p:ph idx="1"/>
          </p:nvPr>
        </p:nvSpPr>
        <p:spPr/>
        <p:txBody>
          <a:bodyPr>
            <a:noAutofit/>
          </a:bodyPr>
          <a:lstStyle/>
          <a:p>
            <a:pPr algn="ctr">
              <a:lnSpc>
                <a:spcPts val="2200"/>
              </a:lnSpc>
            </a:pPr>
            <a:r>
              <a:rPr lang="en-ZA" i="1" dirty="0" smtClean="0">
                <a:solidFill>
                  <a:srgbClr val="004821"/>
                </a:solidFill>
              </a:rPr>
              <a:t>and He says, “Shall it be a small matter for You to be My Servant to raise up the tribes of </a:t>
            </a:r>
            <a:r>
              <a:rPr lang="en-ZA" i="1" dirty="0" err="1" smtClean="0">
                <a:solidFill>
                  <a:srgbClr val="004821"/>
                </a:solidFill>
              </a:rPr>
              <a:t>Yaʽaqob</a:t>
            </a:r>
            <a:r>
              <a:rPr lang="en-ZA" i="1" dirty="0" smtClean="0">
                <a:solidFill>
                  <a:srgbClr val="004821"/>
                </a:solidFill>
              </a:rPr>
              <a:t>̱, and to bring back the preserved ones of </a:t>
            </a:r>
            <a:r>
              <a:rPr lang="en-ZA" i="1" dirty="0" err="1" smtClean="0">
                <a:solidFill>
                  <a:srgbClr val="004821"/>
                </a:solidFill>
              </a:rPr>
              <a:t>Yisra’ĕl</a:t>
            </a:r>
            <a:r>
              <a:rPr lang="en-ZA" i="1" dirty="0" smtClean="0">
                <a:solidFill>
                  <a:srgbClr val="004821"/>
                </a:solidFill>
              </a:rPr>
              <a:t>? And I shall give You as a light to the gentiles, to be My deliverance to the ends of the earth!” </a:t>
            </a:r>
            <a:r>
              <a:rPr lang="en-ZA" b="1" i="1" dirty="0" smtClean="0">
                <a:solidFill>
                  <a:srgbClr val="004821"/>
                </a:solidFill>
              </a:rPr>
              <a:t>(</a:t>
            </a:r>
            <a:r>
              <a:rPr lang="en-ZA" b="1" i="1" dirty="0" smtClean="0">
                <a:solidFill>
                  <a:srgbClr val="004821"/>
                </a:solidFill>
              </a:rPr>
              <a:t>Isaiah 49:6)</a:t>
            </a:r>
          </a:p>
          <a:p>
            <a:pPr algn="just">
              <a:lnSpc>
                <a:spcPts val="2200"/>
              </a:lnSpc>
            </a:pPr>
            <a:r>
              <a:rPr lang="en-ZA" b="0" dirty="0" smtClean="0"/>
              <a:t>There </a:t>
            </a:r>
            <a:r>
              <a:rPr lang="en-ZA" b="0" dirty="0" smtClean="0"/>
              <a:t>are some who believe that God is angry with the Jews for rejecting His Son.  They also think that all the evil that has befallen the Jewish people is a sign of God’s curse upon them. They believe that God has rejected Israel as His covenant people and that He has replaced them with another – the Church. This belief is called replacement theology. </a:t>
            </a:r>
          </a:p>
          <a:p>
            <a:pPr>
              <a:lnSpc>
                <a:spcPts val="2200"/>
              </a:lnSpc>
            </a:pPr>
            <a:r>
              <a:rPr lang="en-ZA" b="0" dirty="0" smtClean="0"/>
              <a:t>This Torah account of Joseph’s response to his brothers, however, blows that erroneous theory to smithereens! </a:t>
            </a:r>
            <a:r>
              <a:rPr lang="he-IL" dirty="0" smtClean="0"/>
              <a:t>יהושע</a:t>
            </a:r>
            <a:r>
              <a:rPr lang="en-ZA" b="0" dirty="0" smtClean="0"/>
              <a:t> </a:t>
            </a:r>
            <a:r>
              <a:rPr lang="en-ZA" b="0" dirty="0" smtClean="0"/>
              <a:t>isn’t angry, No, He is longing to be reconciled with them, and to have an intimate relationship with them. </a:t>
            </a:r>
            <a:r>
              <a:rPr lang="en-ZA" dirty="0" smtClean="0"/>
              <a:t>“</a:t>
            </a:r>
            <a:r>
              <a:rPr lang="en-ZA" i="1" dirty="0" smtClean="0">
                <a:solidFill>
                  <a:srgbClr val="004821"/>
                </a:solidFill>
              </a:rPr>
              <a:t>And I shall pour on the house of </a:t>
            </a:r>
            <a:r>
              <a:rPr lang="en-ZA" i="1" dirty="0" err="1" smtClean="0">
                <a:solidFill>
                  <a:srgbClr val="004821"/>
                </a:solidFill>
              </a:rPr>
              <a:t>Dawid</a:t>
            </a:r>
            <a:r>
              <a:rPr lang="en-ZA" i="1" dirty="0" smtClean="0">
                <a:solidFill>
                  <a:srgbClr val="004821"/>
                </a:solidFill>
              </a:rPr>
              <a:t>̱ and on the inhabitants of </a:t>
            </a:r>
            <a:r>
              <a:rPr lang="en-ZA" i="1" dirty="0" err="1" smtClean="0">
                <a:solidFill>
                  <a:srgbClr val="004821"/>
                </a:solidFill>
              </a:rPr>
              <a:t>Yerushalayim</a:t>
            </a:r>
            <a:r>
              <a:rPr lang="en-ZA" i="1" dirty="0" smtClean="0">
                <a:solidFill>
                  <a:srgbClr val="004821"/>
                </a:solidFill>
              </a:rPr>
              <a:t> a spirit of favour and prayers. And they shall look on Me whom they pierced, and they shall mourn for Him as one mourns for his only son. And they shall be in bitterness over Him as a bitterness over the first-born. </a:t>
            </a:r>
            <a:r>
              <a:rPr lang="en-ZA" b="1" i="1" dirty="0" smtClean="0">
                <a:solidFill>
                  <a:srgbClr val="004821"/>
                </a:solidFill>
              </a:rPr>
              <a:t>(</a:t>
            </a:r>
            <a:r>
              <a:rPr lang="en-ZA" b="1" i="1" dirty="0" smtClean="0">
                <a:solidFill>
                  <a:srgbClr val="004821"/>
                </a:solidFill>
              </a:rPr>
              <a:t>Zechariah 12:10)</a:t>
            </a:r>
          </a:p>
          <a:p>
            <a:endParaRPr lang="en-ZA" dirty="0" smtClean="0"/>
          </a:p>
          <a:p>
            <a:pPr>
              <a:lnSpc>
                <a:spcPts val="2100"/>
              </a:lnSpc>
            </a:pPr>
            <a:endParaRPr lang="en-ZA" b="1" i="1" dirty="0" smtClean="0">
              <a:solidFill>
                <a:srgbClr val="004821"/>
              </a:solidFill>
            </a:endParaRP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51</a:t>
            </a:fld>
            <a:endParaRPr lang="en-ZA"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EXTENDING FORGIVENESS TO OURSELVES </a:t>
            </a:r>
            <a:endParaRPr lang="en-ZA" dirty="0"/>
          </a:p>
        </p:txBody>
      </p:sp>
      <p:sp>
        <p:nvSpPr>
          <p:cNvPr id="3" name="Content Placeholder 2"/>
          <p:cNvSpPr>
            <a:spLocks noGrp="1"/>
          </p:cNvSpPr>
          <p:nvPr>
            <p:ph idx="1"/>
          </p:nvPr>
        </p:nvSpPr>
        <p:spPr/>
        <p:txBody>
          <a:bodyPr>
            <a:normAutofit lnSpcReduction="10000"/>
          </a:bodyPr>
          <a:lstStyle/>
          <a:p>
            <a:pPr algn="ctr"/>
            <a:r>
              <a:rPr lang="en-ZA" i="1" dirty="0" smtClean="0">
                <a:solidFill>
                  <a:srgbClr val="004821"/>
                </a:solidFill>
              </a:rPr>
              <a:t>“No longer do I call you servants, for a servant does not know what his master is doing. But I have called you friends, for all teachings which I heard from My Father I have made known to you</a:t>
            </a:r>
            <a:r>
              <a:rPr lang="en-ZA" b="1" i="1" dirty="0" smtClean="0">
                <a:solidFill>
                  <a:srgbClr val="004821"/>
                </a:solidFill>
              </a:rPr>
              <a:t>. </a:t>
            </a:r>
            <a:r>
              <a:rPr lang="en-ZA" b="1" i="1" dirty="0" smtClean="0">
                <a:solidFill>
                  <a:srgbClr val="004821"/>
                </a:solidFill>
              </a:rPr>
              <a:t>(</a:t>
            </a:r>
            <a:r>
              <a:rPr lang="en-ZA" b="1" i="1" dirty="0" smtClean="0">
                <a:solidFill>
                  <a:srgbClr val="004821"/>
                </a:solidFill>
              </a:rPr>
              <a:t>John 15:15</a:t>
            </a:r>
            <a:r>
              <a:rPr lang="en-ZA" b="1" i="1" dirty="0" smtClean="0">
                <a:solidFill>
                  <a:srgbClr val="004821"/>
                </a:solidFill>
              </a:rPr>
              <a:t>) </a:t>
            </a:r>
          </a:p>
          <a:p>
            <a:r>
              <a:rPr lang="en-ZA" dirty="0" smtClean="0"/>
              <a:t>Today’s </a:t>
            </a:r>
            <a:r>
              <a:rPr lang="en-ZA" dirty="0" err="1" smtClean="0"/>
              <a:t>Parsha</a:t>
            </a:r>
            <a:r>
              <a:rPr lang="en-ZA" dirty="0" smtClean="0"/>
              <a:t> is also a personal message to each one of us this very day in our own private lives</a:t>
            </a:r>
            <a:r>
              <a:rPr lang="en-ZA" dirty="0" smtClean="0"/>
              <a:t>.</a:t>
            </a:r>
          </a:p>
          <a:p>
            <a:pPr marL="174625" indent="-174625">
              <a:buFont typeface="Arial" pitchFamily="34" charset="0"/>
              <a:buChar char="•"/>
            </a:pPr>
            <a:r>
              <a:rPr lang="en-ZA" dirty="0" smtClean="0"/>
              <a:t>If </a:t>
            </a:r>
            <a:r>
              <a:rPr lang="en-ZA" dirty="0" smtClean="0"/>
              <a:t>we are grieved and angry with ourselves for things we have done that we now regret, because of what </a:t>
            </a:r>
            <a:r>
              <a:rPr lang="he-IL" dirty="0" smtClean="0"/>
              <a:t>יהושע</a:t>
            </a:r>
            <a:r>
              <a:rPr lang="en-ZA" dirty="0" smtClean="0"/>
              <a:t> </a:t>
            </a:r>
            <a:r>
              <a:rPr lang="en-ZA" dirty="0" smtClean="0"/>
              <a:t>has done for us, we can be released from guilt and condemnation.  </a:t>
            </a:r>
            <a:r>
              <a:rPr lang="en-ZA" i="1" dirty="0" smtClean="0"/>
              <a:t>(Romans 8:1)</a:t>
            </a:r>
            <a:endParaRPr lang="en-ZA" dirty="0" smtClean="0"/>
          </a:p>
          <a:p>
            <a:pPr marL="174625" indent="-174625">
              <a:buFont typeface="Arial" pitchFamily="34" charset="0"/>
              <a:buChar char="•"/>
            </a:pPr>
            <a:r>
              <a:rPr lang="en-ZA" dirty="0" smtClean="0"/>
              <a:t>God can work all things for the greater good of everyone and even work events into His redemptive plan and purposes for your life</a:t>
            </a:r>
            <a:r>
              <a:rPr lang="en-ZA" dirty="0" smtClean="0"/>
              <a:t>. </a:t>
            </a:r>
            <a:r>
              <a:rPr lang="en-ZA" i="1" dirty="0" smtClean="0"/>
              <a:t>(</a:t>
            </a:r>
            <a:r>
              <a:rPr lang="en-ZA" i="1" dirty="0" smtClean="0"/>
              <a:t>Romans 8:28</a:t>
            </a:r>
            <a:r>
              <a:rPr lang="en-ZA" i="1" dirty="0" smtClean="0"/>
              <a:t>) </a:t>
            </a:r>
            <a:r>
              <a:rPr lang="he-IL" dirty="0" smtClean="0"/>
              <a:t>יהושע</a:t>
            </a:r>
            <a:r>
              <a:rPr lang="en-ZA" dirty="0" smtClean="0"/>
              <a:t> </a:t>
            </a:r>
            <a:r>
              <a:rPr lang="en-ZA" dirty="0" smtClean="0"/>
              <a:t>calls us His friends.  We are not just ‘servants’ to Him, but cherished friends. </a:t>
            </a:r>
            <a:endParaRPr lang="en-ZA" dirty="0" smtClean="0"/>
          </a:p>
          <a:p>
            <a:pPr marL="174625" indent="-174625">
              <a:buFont typeface="Arial" pitchFamily="34" charset="0"/>
              <a:buChar char="•"/>
            </a:pPr>
            <a:r>
              <a:rPr lang="en-ZA" dirty="0" smtClean="0"/>
              <a:t>God’s </a:t>
            </a:r>
            <a:r>
              <a:rPr lang="en-ZA" dirty="0" smtClean="0"/>
              <a:t>word promises that if we will confess our sins, He is faithful and just, not only to forgive us of these sins, but also to cleanse us from all unrighteousness.  </a:t>
            </a:r>
            <a:r>
              <a:rPr lang="en-ZA" i="1" dirty="0" smtClean="0"/>
              <a:t>(1 John 1:9)</a:t>
            </a:r>
            <a:endParaRPr lang="en-ZA" dirty="0" smtClean="0"/>
          </a:p>
          <a:p>
            <a:pPr algn="ctr"/>
            <a:endParaRPr lang="en-ZA" b="1" i="1" dirty="0" smtClean="0">
              <a:solidFill>
                <a:srgbClr val="004821"/>
              </a:solidFill>
            </a:endParaRP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52</a:t>
            </a:fld>
            <a:endParaRPr lang="en-ZA" dirty="0"/>
          </a:p>
        </p:txBody>
      </p:sp>
    </p:spTree>
  </p:cSld>
  <p:clrMapOvr>
    <a:masterClrMapping/>
  </p:clrMapOvr>
</p:sld>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36110</TotalTime>
  <Words>8628</Words>
  <Application>Microsoft Office PowerPoint</Application>
  <PresentationFormat>On-screen Show (4:3)</PresentationFormat>
  <Paragraphs>335</Paragraphs>
  <Slides>52</Slides>
  <Notes>2</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Slide 1</vt:lpstr>
      <vt:lpstr>RECOGNITION</vt:lpstr>
      <vt:lpstr>VAYIGASH “And He Drew Near”</vt:lpstr>
      <vt:lpstr>REVIEW</vt:lpstr>
      <vt:lpstr>THE PLOT</vt:lpstr>
      <vt:lpstr>REPENTANCE</vt:lpstr>
      <vt:lpstr>JUDAH</vt:lpstr>
      <vt:lpstr>DRAW NEAR</vt:lpstr>
      <vt:lpstr>TORN TO PIECES</vt:lpstr>
      <vt:lpstr>TIED TO BENJAMIN SOUL</vt:lpstr>
      <vt:lpstr>SELF SACRIFICE</vt:lpstr>
      <vt:lpstr>יהושע</vt:lpstr>
      <vt:lpstr>SELF SACRIFICE - MOSES</vt:lpstr>
      <vt:lpstr>THE EXAMPLE OF PAUL - RABBI SHAUL</vt:lpstr>
      <vt:lpstr>HYPOTHESIS</vt:lpstr>
      <vt:lpstr>THE REVEALING</vt:lpstr>
      <vt:lpstr>JEWISH COMMENTRY</vt:lpstr>
      <vt:lpstr>IS HE STILL ALIVE?</vt:lpstr>
      <vt:lpstr>TIKKUM</vt:lpstr>
      <vt:lpstr>CORRECTION IS GRACE</vt:lpstr>
      <vt:lpstr>ONE SAVIOUR</vt:lpstr>
      <vt:lpstr>GOD’S FAVOR</vt:lpstr>
      <vt:lpstr>ATONEMENT AND REVELATION</vt:lpstr>
      <vt:lpstr>WHY?</vt:lpstr>
      <vt:lpstr>DON’T QUARREL</vt:lpstr>
      <vt:lpstr>JACOB INFORMED</vt:lpstr>
      <vt:lpstr>THE WAGONS”</vt:lpstr>
      <vt:lpstr>“THE MEANS”</vt:lpstr>
      <vt:lpstr>LAW OF DECAPITATED CALF </vt:lpstr>
      <vt:lpstr>THE MESSAGE</vt:lpstr>
      <vt:lpstr>CONFIRMATION</vt:lpstr>
      <vt:lpstr>JACOB AND MOSES</vt:lpstr>
      <vt:lpstr>70 SOULS</vt:lpstr>
      <vt:lpstr>33 or 32</vt:lpstr>
      <vt:lpstr>70</vt:lpstr>
      <vt:lpstr>SEVENTY NATIONS</vt:lpstr>
      <vt:lpstr>70 or 75</vt:lpstr>
      <vt:lpstr>GO AND PREPARE</vt:lpstr>
      <vt:lpstr>PHARAOH DECEIVED</vt:lpstr>
      <vt:lpstr>SHEPHERDS</vt:lpstr>
      <vt:lpstr>THE FATHER AND יהושע</vt:lpstr>
      <vt:lpstr>HOW TO LOVE יהושע</vt:lpstr>
      <vt:lpstr>GOSHEN</vt:lpstr>
      <vt:lpstr>JACOBS AGE</vt:lpstr>
      <vt:lpstr>HIDDEN TREASURE Legends of the Jews</vt:lpstr>
      <vt:lpstr>WEALTH OF THE WORLD</vt:lpstr>
      <vt:lpstr>GOD REWARDS</vt:lpstr>
      <vt:lpstr>17 YEARS</vt:lpstr>
      <vt:lpstr>HISTORY OF THE HAFTORAH</vt:lpstr>
      <vt:lpstr>EZEKIEL 37</vt:lpstr>
      <vt:lpstr>REPLACEMENT THEOLOGY</vt:lpstr>
      <vt:lpstr>EXTENDING FORGIVENESS TO OURSELVES </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Dennis Casper Kotze</dc:creator>
  <cp:lastModifiedBy>Specpipe</cp:lastModifiedBy>
  <cp:revision>938</cp:revision>
  <dcterms:created xsi:type="dcterms:W3CDTF">2010-10-31T07:41:47Z</dcterms:created>
  <dcterms:modified xsi:type="dcterms:W3CDTF">2014-08-30T10:34:09Z</dcterms:modified>
</cp:coreProperties>
</file>